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257" r:id="rId3"/>
    <p:sldId id="258" r:id="rId4"/>
    <p:sldId id="259" r:id="rId5"/>
    <p:sldId id="321" r:id="rId6"/>
    <p:sldId id="260" r:id="rId7"/>
    <p:sldId id="261" r:id="rId8"/>
    <p:sldId id="262" r:id="rId9"/>
    <p:sldId id="263" r:id="rId10"/>
    <p:sldId id="264" r:id="rId11"/>
    <p:sldId id="322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8" r:id="rId25"/>
    <p:sldId id="279" r:id="rId26"/>
    <p:sldId id="280" r:id="rId27"/>
    <p:sldId id="324" r:id="rId28"/>
    <p:sldId id="281" r:id="rId29"/>
    <p:sldId id="282" r:id="rId30"/>
    <p:sldId id="283" r:id="rId31"/>
    <p:sldId id="323" r:id="rId32"/>
    <p:sldId id="284" r:id="rId33"/>
    <p:sldId id="285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00C2F-4056-458B-ABA9-848D2A702485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E9675-946F-41C8-8A28-1547E277A4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4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2A3FAD-D126-4897-B969-232CDCCB9A2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672F6A-405B-40DE-A5F1-2AD8654383B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672F6A-405B-40DE-A5F1-2AD8654383B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B4664F-12B2-4BBF-A02C-49854CFF26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B48740-B6D6-4AAB-89F5-3CFFF580F11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5C7680-97A5-40D8-946A-8EA9C1AC557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0198E2-DA2F-4E45-8986-900475A9CD1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F8E39C-E336-474F-BC62-6CE3AAA70F4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E245ED-B2ED-4A20-B9BE-A03A663E986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55DE9-21B5-4B00-92F4-D8C5CA387AA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FD7355-787F-421F-B376-BC9B5D3C983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D04347-871D-4C0A-A1B9-E6E49E25B2E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449B8C-C029-469F-8B22-CD41689F565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97321F-16B9-4C95-93E0-91BD253CE88B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DCC182-B661-4972-BB6E-A563BECEF568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8F532-EFAF-4884-8F16-4EF97BC176F8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90A3D4-C7A6-44FD-BE34-26C270A3D29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275262-73C8-4728-AD44-BBB86EE15DD4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E9EC5-7C3C-4682-9713-189E1EBEEF57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DC5154-2A8C-47CC-914A-7A1A8AC6FDE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138E04-B2CC-44A6-9F0B-FC3DF356EB8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138E04-B2CC-44A6-9F0B-FC3DF356EB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C2F49A-B461-4F38-A515-AC5F54AF72A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018297-2D8E-4CBD-AFDF-FD2C8E6DEC2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D39A53-98C3-44E3-A50F-F279A89B625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D6B061-F18B-4E61-8A37-6D2787A83C2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BC09-C303-455F-B50D-BA191C69CF8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A44F-7E24-4FD4-AE29-D5E4935E4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BC09-C303-455F-B50D-BA191C69CF8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A44F-7E24-4FD4-AE29-D5E4935E4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BC09-C303-455F-B50D-BA191C69CF8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A44F-7E24-4FD4-AE29-D5E4935E4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BC09-C303-455F-B50D-BA191C69CF8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A44F-7E24-4FD4-AE29-D5E4935E4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BC09-C303-455F-B50D-BA191C69CF8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A44F-7E24-4FD4-AE29-D5E4935E4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BC09-C303-455F-B50D-BA191C69CF8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A44F-7E24-4FD4-AE29-D5E4935E4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BC09-C303-455F-B50D-BA191C69CF8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A44F-7E24-4FD4-AE29-D5E4935E4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BC09-C303-455F-B50D-BA191C69CF8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A44F-7E24-4FD4-AE29-D5E4935E4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BC09-C303-455F-B50D-BA191C69CF8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A44F-7E24-4FD4-AE29-D5E4935E4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BC09-C303-455F-B50D-BA191C69CF8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A44F-7E24-4FD4-AE29-D5E4935E4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BC09-C303-455F-B50D-BA191C69CF8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A44F-7E24-4FD4-AE29-D5E4935E4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3BC09-C303-455F-B50D-BA191C69CF8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9A44F-7E24-4FD4-AE29-D5E4935E4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2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8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19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0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1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4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25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26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27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28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29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30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31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32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5.e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33.e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34.e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34.emf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35.emf"/><Relationship Id="rId4" Type="http://schemas.openxmlformats.org/officeDocument/2006/relationships/oleObject" Target="../embeddings/oleObject43.bin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9.bin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36.emf"/><Relationship Id="rId4" Type="http://schemas.openxmlformats.org/officeDocument/2006/relationships/oleObject" Target="../embeddings/oleObject44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37.e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3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Day 2 quiz questions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sz="half" idx="1"/>
          </p:nvPr>
        </p:nvSpPr>
        <p:spPr>
          <a:xfrm>
            <a:off x="193675" y="1177925"/>
            <a:ext cx="8743950" cy="5230813"/>
          </a:xfrm>
        </p:spPr>
        <p:txBody>
          <a:bodyPr/>
          <a:lstStyle/>
          <a:p>
            <a:pPr eaLnBrk="1" hangingPunct="1"/>
            <a:r>
              <a:rPr lang="en-US" dirty="0" smtClean="0"/>
              <a:t>Draw the Lewis structure for C</a:t>
            </a:r>
            <a:r>
              <a:rPr lang="en-US" baseline="-25000" dirty="0" smtClean="0"/>
              <a:t>2</a:t>
            </a:r>
            <a:r>
              <a:rPr lang="en-US" dirty="0" smtClean="0"/>
              <a:t>Cl</a:t>
            </a:r>
            <a:r>
              <a:rPr lang="en-US" baseline="-25000" dirty="0" smtClean="0"/>
              <a:t>3</a:t>
            </a:r>
            <a:r>
              <a:rPr lang="en-US" dirty="0" smtClean="0"/>
              <a:t>N</a:t>
            </a:r>
            <a:endParaRPr lang="en-US" baseline="-250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r>
              <a:rPr lang="en-US" dirty="0" smtClean="0"/>
              <a:t>Draw the Lewis structure for CH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r>
              <a:rPr lang="en-US" dirty="0" smtClean="0"/>
              <a:t>Draw the Lewis structure for CH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94214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1-</a:t>
            </a:r>
            <a:fld id="{AF7DEAE2-B498-41C2-A6C3-4DF12E6F37A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457200" y="117475"/>
            <a:ext cx="8229600" cy="854075"/>
          </a:xfrm>
        </p:spPr>
        <p:txBody>
          <a:bodyPr/>
          <a:lstStyle/>
          <a:p>
            <a:r>
              <a:rPr lang="en-US" dirty="0" smtClean="0"/>
              <a:t>Day 4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2-</a:t>
            </a:r>
            <a:fld id="{3CF425CB-972C-44CC-8524-2D7A9DC923F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193675" y="952500"/>
            <a:ext cx="8743950" cy="4840288"/>
          </a:xfrm>
        </p:spPr>
        <p:txBody>
          <a:bodyPr/>
          <a:lstStyle/>
          <a:p>
            <a:pPr marL="57150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Show all of the resonance contributors for the following molecule and show the curved arrows necessary to get from one contributor to the next.</a:t>
            </a:r>
          </a:p>
        </p:txBody>
      </p:sp>
      <p:graphicFrame>
        <p:nvGraphicFramePr>
          <p:cNvPr id="24578" name="Object 8"/>
          <p:cNvGraphicFramePr>
            <a:graphicFrameLocks noChangeAspect="1"/>
          </p:cNvGraphicFramePr>
          <p:nvPr/>
        </p:nvGraphicFramePr>
        <p:xfrm>
          <a:off x="2755900" y="2913063"/>
          <a:ext cx="3286125" cy="196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S ChemDraw Drawing" r:id="rId4" imgW="1840590" imgH="1099868" progId="ChemDraw.Document.6.0">
                  <p:embed/>
                </p:oleObj>
              </mc:Choice>
              <mc:Fallback>
                <p:oleObj name="CS ChemDraw Drawing" r:id="rId4" imgW="1840590" imgH="1099868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2913063"/>
                        <a:ext cx="3286125" cy="196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457200" y="117475"/>
            <a:ext cx="8229600" cy="854075"/>
          </a:xfrm>
        </p:spPr>
        <p:txBody>
          <a:bodyPr/>
          <a:lstStyle/>
          <a:p>
            <a:r>
              <a:rPr lang="en-US" dirty="0" smtClean="0"/>
              <a:t>Day 5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2-</a:t>
            </a:r>
            <a:fld id="{3CF425CB-972C-44CC-8524-2D7A9DC923F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193675" y="952500"/>
            <a:ext cx="8743950" cy="4840288"/>
          </a:xfrm>
        </p:spPr>
        <p:txBody>
          <a:bodyPr/>
          <a:lstStyle/>
          <a:p>
            <a:pPr marL="57150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Draw the appropriate resonance hybrid for the structure below.</a:t>
            </a:r>
          </a:p>
        </p:txBody>
      </p:sp>
      <p:graphicFrame>
        <p:nvGraphicFramePr>
          <p:cNvPr id="24578" name="Object 8"/>
          <p:cNvGraphicFramePr>
            <a:graphicFrameLocks noChangeAspect="1"/>
          </p:cNvGraphicFramePr>
          <p:nvPr/>
        </p:nvGraphicFramePr>
        <p:xfrm>
          <a:off x="2755900" y="2913063"/>
          <a:ext cx="3286125" cy="196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99" name="CS ChemDraw Drawing" r:id="rId4" imgW="1840590" imgH="1099868" progId="ChemDraw.Document.6.0">
                  <p:embed/>
                </p:oleObj>
              </mc:Choice>
              <mc:Fallback>
                <p:oleObj name="CS ChemDraw Drawing" r:id="rId4" imgW="1840590" imgH="1099868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2913063"/>
                        <a:ext cx="3286125" cy="196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19163"/>
          </a:xfrm>
        </p:spPr>
        <p:txBody>
          <a:bodyPr/>
          <a:lstStyle/>
          <a:p>
            <a:pPr eaLnBrk="1" hangingPunct="1"/>
            <a:r>
              <a:rPr lang="en-US" dirty="0" smtClean="0"/>
              <a:t>Day 5 quiz questions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212725" y="1112838"/>
            <a:ext cx="8724900" cy="52435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Provide products and curved arrows for the following acid base reaction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3 -</a:t>
            </a:r>
            <a:fld id="{EB295683-C03E-47F8-8782-C7F3CB4485DB}" type="slidenum">
              <a:rPr lang="en-US" smtClean="0"/>
              <a:pPr/>
              <a:t>12</a:t>
            </a:fld>
            <a:endParaRPr lang="en-US" smtClean="0"/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739775" y="2244725"/>
          <a:ext cx="3195638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CS ChemDraw Drawing" r:id="rId3" imgW="1389420" imgH="587944" progId="ChemDraw.Document.6.0">
                  <p:embed/>
                </p:oleObj>
              </mc:Choice>
              <mc:Fallback>
                <p:oleObj name="CS ChemDraw Drawing" r:id="rId3" imgW="1389420" imgH="587944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2244725"/>
                        <a:ext cx="3195638" cy="135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19163"/>
          </a:xfrm>
        </p:spPr>
        <p:txBody>
          <a:bodyPr/>
          <a:lstStyle/>
          <a:p>
            <a:r>
              <a:rPr lang="en-US" dirty="0" smtClean="0"/>
              <a:t>Day 5 quiz questions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212725" y="1112838"/>
            <a:ext cx="8724900" cy="52435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a base with an especially large value for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Will its conjugate acid have a relatively low or high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en-US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 Explain why using the relative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en-US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values to illustrate.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51206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3 -</a:t>
            </a:r>
            <a:fld id="{EBFA6701-9182-4618-B894-148AC11999F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919162"/>
          </a:xfrm>
        </p:spPr>
        <p:txBody>
          <a:bodyPr/>
          <a:lstStyle/>
          <a:p>
            <a:r>
              <a:rPr lang="en-US" dirty="0" smtClean="0"/>
              <a:t>Day 5 quiz questions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182563" y="1020763"/>
            <a:ext cx="8755062" cy="47402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Which side of the following generic reaction will be favored, and what will the ratio of products/reactants be once equilibrium is reached?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  HA  +  B: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 HB  +  A: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	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</a:t>
            </a:r>
            <a:r>
              <a:rPr lang="en-US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K</a:t>
            </a:r>
            <a:r>
              <a:rPr lang="en-US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= 5                    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52230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3 -</a:t>
            </a:r>
            <a:fld id="{90029371-0C98-44AE-A0CB-C7832ECAE34B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19163"/>
          </a:xfrm>
        </p:spPr>
        <p:txBody>
          <a:bodyPr/>
          <a:lstStyle/>
          <a:p>
            <a:r>
              <a:rPr lang="en-US" dirty="0" smtClean="0"/>
              <a:t>Day 6 quiz questions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212725" y="1112838"/>
            <a:ext cx="8724900" cy="52435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Rank the following bases in order of increasing strength and rank their conjugates in order of increasing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</a:t>
            </a:r>
            <a:r>
              <a:rPr lang="en-US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K</a:t>
            </a:r>
            <a:r>
              <a:rPr lang="en-US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.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spcBef>
                <a:spcPts val="600"/>
              </a:spcBef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3 -</a:t>
            </a:r>
            <a:fld id="{AE5B9A16-41CC-4E34-8426-D0B1C2E84C27}" type="slidenum">
              <a:rPr lang="en-US" smtClean="0"/>
              <a:pPr/>
              <a:t>15</a:t>
            </a:fld>
            <a:endParaRPr lang="en-US" smtClean="0"/>
          </a:p>
        </p:txBody>
      </p:sp>
      <p:graphicFrame>
        <p:nvGraphicFramePr>
          <p:cNvPr id="10242" name="Object 8"/>
          <p:cNvGraphicFramePr>
            <a:graphicFrameLocks noChangeAspect="1"/>
          </p:cNvGraphicFramePr>
          <p:nvPr/>
        </p:nvGraphicFramePr>
        <p:xfrm>
          <a:off x="1149350" y="2159000"/>
          <a:ext cx="65722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CS ChemDraw Drawing" r:id="rId3" imgW="2739690" imgH="570961" progId="ChemDraw.Document.6.0">
                  <p:embed/>
                </p:oleObj>
              </mc:Choice>
              <mc:Fallback>
                <p:oleObj name="CS ChemDraw Drawing" r:id="rId3" imgW="2739690" imgH="570961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2159000"/>
                        <a:ext cx="657225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49325"/>
          </a:xfrm>
        </p:spPr>
        <p:txBody>
          <a:bodyPr/>
          <a:lstStyle/>
          <a:p>
            <a:pPr eaLnBrk="1" hangingPunct="1"/>
            <a:r>
              <a:rPr lang="en-US" dirty="0" smtClean="0"/>
              <a:t>Day 8 quiz questions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147638" y="1143000"/>
            <a:ext cx="8789987" cy="521335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Name the following molecule</a:t>
            </a: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the bond-line representation for </a:t>
            </a:r>
            <a:r>
              <a:rPr lang="en-US" dirty="0" smtClean="0"/>
              <a:t>1,2,6,7-tetrabromo-4-(1,2-dichloroethyl)</a:t>
            </a:r>
            <a:r>
              <a:rPr lang="en-US" dirty="0" err="1" smtClean="0"/>
              <a:t>nonane</a:t>
            </a:r>
            <a:r>
              <a:rPr lang="en-US" dirty="0" smtClean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4 -</a:t>
            </a:r>
            <a:fld id="{DE9C758A-AEF6-4C34-8CA7-55CB8CD8B2AA}" type="slidenum">
              <a:rPr lang="en-US" smtClean="0"/>
              <a:pPr/>
              <a:t>16</a:t>
            </a:fld>
            <a:endParaRPr lang="en-US" smtClean="0"/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5265738" y="1143000"/>
          <a:ext cx="2427287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CS ChemDraw Drawing" r:id="rId3" imgW="2427300" imgH="1700482" progId="ChemDraw.Document.6.0">
                  <p:embed/>
                </p:oleObj>
              </mc:Choice>
              <mc:Fallback>
                <p:oleObj name="CS ChemDraw Drawing" r:id="rId3" imgW="2427300" imgH="1700482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738" y="1143000"/>
                        <a:ext cx="2427287" cy="170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49325"/>
          </a:xfrm>
        </p:spPr>
        <p:txBody>
          <a:bodyPr/>
          <a:lstStyle/>
          <a:p>
            <a:r>
              <a:rPr lang="en-US" dirty="0" smtClean="0"/>
              <a:t>Day 8 quiz questions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sz="half" idx="1"/>
          </p:nvPr>
        </p:nvSpPr>
        <p:spPr>
          <a:xfrm>
            <a:off x="147638" y="1143000"/>
            <a:ext cx="8789987" cy="5213350"/>
          </a:xfrm>
        </p:spPr>
        <p:txBody>
          <a:bodyPr/>
          <a:lstStyle/>
          <a:p>
            <a:pPr marL="514350" indent="-514350" eaLnBrk="1" hangingPunct="1"/>
            <a:r>
              <a:rPr lang="en-US" smtClean="0">
                <a:solidFill>
                  <a:schemeClr val="tx1"/>
                </a:solidFill>
              </a:rPr>
              <a:t>Determine whether the following pair are constitutional isomers, identical, or no relationship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4 -</a:t>
            </a:r>
            <a:fld id="{5360689C-2588-4835-B2A8-60D5873CEE24}" type="slidenum">
              <a:rPr lang="en-US" smtClean="0"/>
              <a:pPr/>
              <a:t>17</a:t>
            </a:fld>
            <a:endParaRPr lang="en-US" smtClean="0"/>
          </a:p>
        </p:txBody>
      </p:sp>
      <p:graphicFrame>
        <p:nvGraphicFramePr>
          <p:cNvPr id="11266" name="Object 7"/>
          <p:cNvGraphicFramePr>
            <a:graphicFrameLocks noChangeAspect="1"/>
          </p:cNvGraphicFramePr>
          <p:nvPr/>
        </p:nvGraphicFramePr>
        <p:xfrm>
          <a:off x="1830388" y="2289175"/>
          <a:ext cx="5481637" cy="198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CS ChemDraw Drawing" r:id="rId3" imgW="5481540" imgH="1983806" progId="ChemDraw.Document.6.0">
                  <p:embed/>
                </p:oleObj>
              </mc:Choice>
              <mc:Fallback>
                <p:oleObj name="CS ChemDraw Drawing" r:id="rId3" imgW="5481540" imgH="1983806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2289175"/>
                        <a:ext cx="5481637" cy="198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49325"/>
          </a:xfrm>
        </p:spPr>
        <p:txBody>
          <a:bodyPr/>
          <a:lstStyle/>
          <a:p>
            <a:r>
              <a:rPr lang="en-US" dirty="0" smtClean="0"/>
              <a:t>Day 9 quiz questions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147638" y="1143000"/>
            <a:ext cx="8789987" cy="521335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 in how heat of combustion is used to determine the relative stabilities of hydrocarbons with the same formula.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91142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4 -</a:t>
            </a:r>
            <a:fld id="{50E5EA03-05E2-48CE-BE61-790CAD6D2DDD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76288"/>
          </a:xfrm>
        </p:spPr>
        <p:txBody>
          <a:bodyPr/>
          <a:lstStyle/>
          <a:p>
            <a:r>
              <a:rPr lang="en-US" dirty="0" smtClean="0"/>
              <a:t>Day 9 quiz questions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147638" y="969963"/>
            <a:ext cx="8789987" cy="5386387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Given the following Newman Projection, name the molecule, draw its bond-line structure, and draw a Newman projection showing its highest energy conformation illustrating the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torsional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strain.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4 -</a:t>
            </a:r>
            <a:fld id="{5591E449-861D-448E-84B0-A5F125387AA6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12290" name="Object 8"/>
          <p:cNvGraphicFramePr>
            <a:graphicFrameLocks noChangeAspect="1"/>
          </p:cNvGraphicFramePr>
          <p:nvPr/>
        </p:nvGraphicFramePr>
        <p:xfrm>
          <a:off x="793750" y="2854325"/>
          <a:ext cx="1592263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CS ChemDraw Drawing" r:id="rId3" imgW="705240" imgH="606006" progId="ChemDraw.Document.6.0">
                  <p:embed/>
                </p:oleObj>
              </mc:Choice>
              <mc:Fallback>
                <p:oleObj name="CS ChemDraw Drawing" r:id="rId3" imgW="705240" imgH="606006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2854325"/>
                        <a:ext cx="1592263" cy="1370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1143000"/>
          </a:xfrm>
        </p:spPr>
        <p:txBody>
          <a:bodyPr/>
          <a:lstStyle/>
          <a:p>
            <a:r>
              <a:rPr lang="en-US" dirty="0" smtClean="0"/>
              <a:t>Day 2 quiz questions</a:t>
            </a:r>
          </a:p>
        </p:txBody>
      </p:sp>
      <p:sp>
        <p:nvSpPr>
          <p:cNvPr id="2053" name="Content Placeholder 2"/>
          <p:cNvSpPr>
            <a:spLocks noGrp="1"/>
          </p:cNvSpPr>
          <p:nvPr>
            <p:ph sz="half" idx="1"/>
          </p:nvPr>
        </p:nvSpPr>
        <p:spPr>
          <a:xfrm>
            <a:off x="193675" y="1177925"/>
            <a:ext cx="8743950" cy="5230813"/>
          </a:xfrm>
        </p:spPr>
        <p:txBody>
          <a:bodyPr/>
          <a:lstStyle/>
          <a:p>
            <a:pPr eaLnBrk="1" hangingPunct="1"/>
            <a:r>
              <a:rPr lang="en-US" dirty="0" smtClean="0"/>
              <a:t>Draw in all formal charges for the structures below.</a:t>
            </a:r>
            <a:endParaRPr lang="en-US" baseline="-250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2056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1-</a:t>
            </a:r>
            <a:fld id="{1BBE6924-DEEA-4A71-9246-7ADB2FDC2071}" type="slidenum">
              <a:rPr lang="en-US" smtClean="0"/>
              <a:pPr/>
              <a:t>2</a:t>
            </a:fld>
            <a:endParaRPr lang="en-US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28750" y="2579688"/>
          <a:ext cx="2205038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S ChemDraw Drawing" r:id="rId4" imgW="1470420" imgH="1212820" progId="ChemDraw.Document.6.0">
                  <p:embed/>
                </p:oleObj>
              </mc:Choice>
              <mc:Fallback>
                <p:oleObj name="CS ChemDraw Drawing" r:id="rId4" imgW="1470420" imgH="1212820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2579688"/>
                        <a:ext cx="2205038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5095875" y="2457450"/>
          <a:ext cx="2259013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S ChemDraw Drawing" r:id="rId6" imgW="1506870" imgH="1456516" progId="ChemDraw.Document.6.0">
                  <p:embed/>
                </p:oleObj>
              </mc:Choice>
              <mc:Fallback>
                <p:oleObj name="CS ChemDraw Drawing" r:id="rId6" imgW="1506870" imgH="1456516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2457450"/>
                        <a:ext cx="2259013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76288"/>
          </a:xfrm>
        </p:spPr>
        <p:txBody>
          <a:bodyPr/>
          <a:lstStyle/>
          <a:p>
            <a:r>
              <a:rPr lang="en-US" dirty="0" smtClean="0"/>
              <a:t>Day 10 quiz questions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147638" y="969963"/>
            <a:ext cx="8789987" cy="562610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the highest and lowest energy chair conformations for the molecule given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Klein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3319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4 -</a:t>
            </a:r>
            <a:fld id="{C0581D72-898E-49F0-A208-052506C09BE1}" type="slidenum">
              <a:rPr lang="en-US" smtClean="0"/>
              <a:pPr/>
              <a:t>20</a:t>
            </a:fld>
            <a:endParaRPr lang="en-US" smtClean="0"/>
          </a:p>
        </p:txBody>
      </p:sp>
      <p:graphicFrame>
        <p:nvGraphicFramePr>
          <p:cNvPr id="13314" name="Object 8"/>
          <p:cNvGraphicFramePr>
            <a:graphicFrameLocks noChangeAspect="1"/>
          </p:cNvGraphicFramePr>
          <p:nvPr/>
        </p:nvGraphicFramePr>
        <p:xfrm>
          <a:off x="757238" y="2319338"/>
          <a:ext cx="1998662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CS ChemDraw Drawing" r:id="rId3" imgW="1999080" imgH="2218606" progId="ChemDraw.Document.6.0">
                  <p:embed/>
                </p:oleObj>
              </mc:Choice>
              <mc:Fallback>
                <p:oleObj name="CS ChemDraw Drawing" r:id="rId3" imgW="1999080" imgH="2218606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2319338"/>
                        <a:ext cx="1998662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244475" y="957263"/>
            <a:ext cx="8693150" cy="5399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a pair of constitutional isomers.  EXPLAIN </a:t>
            </a:r>
          </a:p>
        </p:txBody>
      </p:sp>
      <p:sp>
        <p:nvSpPr>
          <p:cNvPr id="69635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63588"/>
          </a:xfrm>
        </p:spPr>
        <p:txBody>
          <a:bodyPr/>
          <a:lstStyle/>
          <a:p>
            <a:pPr eaLnBrk="1" hangingPunct="1"/>
            <a:r>
              <a:rPr lang="en-US" dirty="0" smtClean="0"/>
              <a:t>Day 10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69638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5 -</a:t>
            </a:r>
            <a:fld id="{602A92D6-91DE-4F1A-BA5D-8C43605689E3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244475" y="957263"/>
            <a:ext cx="8693150" cy="5399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a pair of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-trans isomers.  EXPLAIN</a:t>
            </a:r>
          </a:p>
          <a:p>
            <a:pPr eaLnBrk="1" hangingPunct="1">
              <a:defRPr/>
            </a:pPr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70659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63588"/>
          </a:xfrm>
        </p:spPr>
        <p:txBody>
          <a:bodyPr/>
          <a:lstStyle/>
          <a:p>
            <a:r>
              <a:rPr lang="en-US" dirty="0" smtClean="0"/>
              <a:t>Day 10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70662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5 -</a:t>
            </a:r>
            <a:fld id="{DF4F3033-C796-4476-A396-2C4B2FF5C9DF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244475" y="957263"/>
            <a:ext cx="8693150" cy="5399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a pair of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enantiomers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Explain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72707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63588"/>
          </a:xfrm>
        </p:spPr>
        <p:txBody>
          <a:bodyPr/>
          <a:lstStyle/>
          <a:p>
            <a:r>
              <a:rPr lang="en-US" dirty="0" smtClean="0"/>
              <a:t>Day 10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72710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5 -</a:t>
            </a:r>
            <a:fld id="{6768FC5F-B883-48A7-87FF-74586F9DA6BF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244475" y="957263"/>
            <a:ext cx="8693150" cy="5399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a molecule with 3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chiral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centers.  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3731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63588"/>
          </a:xfrm>
        </p:spPr>
        <p:txBody>
          <a:bodyPr/>
          <a:lstStyle/>
          <a:p>
            <a:r>
              <a:rPr lang="en-US" dirty="0" smtClean="0"/>
              <a:t>Day 10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73734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5 -</a:t>
            </a:r>
            <a:fld id="{635B14EF-0B33-4FBC-B21F-8BBBCABFB841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244475" y="957263"/>
            <a:ext cx="8693150" cy="5399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the molecule below, label each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chiral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center.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63588"/>
          </a:xfrm>
        </p:spPr>
        <p:txBody>
          <a:bodyPr/>
          <a:lstStyle/>
          <a:p>
            <a:r>
              <a:rPr lang="en-US" dirty="0" smtClean="0"/>
              <a:t>Day 10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5 -</a:t>
            </a:r>
            <a:fld id="{B2D9F788-59E2-4153-A08F-9C26B7489E20}" type="slidenum">
              <a:rPr lang="en-US" smtClean="0"/>
              <a:pPr/>
              <a:t>25</a:t>
            </a:fld>
            <a:endParaRPr lang="en-US" smtClean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028700" y="1670050"/>
          <a:ext cx="2449513" cy="223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CS ChemDraw Drawing" r:id="rId4" imgW="2450250" imgH="2233972" progId="ChemDraw.Document.6.0">
                  <p:embed/>
                </p:oleObj>
              </mc:Choice>
              <mc:Fallback>
                <p:oleObj name="CS ChemDraw Drawing" r:id="rId4" imgW="2450250" imgH="2233972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1670050"/>
                        <a:ext cx="2449513" cy="223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63588"/>
          </a:xfrm>
        </p:spPr>
        <p:txBody>
          <a:bodyPr/>
          <a:lstStyle/>
          <a:p>
            <a:r>
              <a:rPr lang="en-US" dirty="0" smtClean="0"/>
              <a:t>Day 10 quiz questions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244475" y="957263"/>
            <a:ext cx="8693150" cy="5399087"/>
          </a:xfrm>
        </p:spPr>
        <p:txBody>
          <a:bodyPr/>
          <a:lstStyle/>
          <a:p>
            <a:pPr marL="514350" indent="-45720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Designate each chirality center below as either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5 -</a:t>
            </a:r>
            <a:fld id="{9A1FDBDE-77B0-465F-B180-0A4E36090951}" type="slidenum">
              <a:rPr lang="en-US" smtClean="0"/>
              <a:pPr/>
              <a:t>26</a:t>
            </a:fld>
            <a:endParaRPr lang="en-US" smtClean="0"/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3346450" y="1565275"/>
          <a:ext cx="245110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CS ChemDraw Drawing" r:id="rId4" imgW="2451870" imgH="2235320" progId="ChemDraw.Document.6.0">
                  <p:embed/>
                </p:oleObj>
              </mc:Choice>
              <mc:Fallback>
                <p:oleObj name="CS ChemDraw Drawing" r:id="rId4" imgW="2451870" imgH="2235320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1565275"/>
                        <a:ext cx="2451100" cy="223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244475" y="957263"/>
            <a:ext cx="8693150" cy="5399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a pair of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diastereomers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that are not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-trans isomers.  EXPLAIN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71683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63588"/>
          </a:xfrm>
        </p:spPr>
        <p:txBody>
          <a:bodyPr/>
          <a:lstStyle/>
          <a:p>
            <a:r>
              <a:rPr lang="en-US" dirty="0" smtClean="0"/>
              <a:t>Day 11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71686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5 -</a:t>
            </a:r>
            <a:fld id="{657FBE56-E087-4601-882E-5E645087AAC7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63588"/>
          </a:xfrm>
        </p:spPr>
        <p:txBody>
          <a:bodyPr/>
          <a:lstStyle/>
          <a:p>
            <a:r>
              <a:rPr lang="en-US" dirty="0" smtClean="0"/>
              <a:t>Day 11 quiz questions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244475" y="957263"/>
            <a:ext cx="8693150" cy="5399087"/>
          </a:xfrm>
        </p:spPr>
        <p:txBody>
          <a:bodyPr/>
          <a:lstStyle/>
          <a:p>
            <a:pPr marL="514350" indent="-45720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pure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enantiomer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has a specific rotation of +33 degrees, what will the rotation be when you have a mixture with a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ratio = 44/56?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74758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5 -</a:t>
            </a:r>
            <a:fld id="{D20830DD-0C32-4052-94B4-E36C00AC46A5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63588"/>
          </a:xfrm>
        </p:spPr>
        <p:txBody>
          <a:bodyPr/>
          <a:lstStyle/>
          <a:p>
            <a:r>
              <a:rPr lang="en-US" dirty="0" smtClean="0"/>
              <a:t>Day 11 quiz questions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244475" y="957263"/>
            <a:ext cx="8693150" cy="5399087"/>
          </a:xfrm>
        </p:spPr>
        <p:txBody>
          <a:bodyPr/>
          <a:lstStyle/>
          <a:p>
            <a:pPr marL="514350" indent="-45720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the relationship between the pairs below.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5 -</a:t>
            </a:r>
            <a:fld id="{DC01198D-7103-4615-B738-D35FBBC396E1}" type="slidenum">
              <a:rPr lang="en-US" smtClean="0"/>
              <a:pPr/>
              <a:t>29</a:t>
            </a:fld>
            <a:endParaRPr lang="en-US" smtClean="0"/>
          </a:p>
        </p:txBody>
      </p:sp>
      <p:graphicFrame>
        <p:nvGraphicFramePr>
          <p:cNvPr id="16386" name="Object 7"/>
          <p:cNvGraphicFramePr>
            <a:graphicFrameLocks noChangeAspect="1"/>
          </p:cNvGraphicFramePr>
          <p:nvPr/>
        </p:nvGraphicFramePr>
        <p:xfrm>
          <a:off x="2233613" y="1647825"/>
          <a:ext cx="4211637" cy="250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CS ChemDraw Drawing" r:id="rId4" imgW="4212000" imgH="2509748" progId="ChemDraw.Document.6.0">
                  <p:embed/>
                </p:oleObj>
              </mc:Choice>
              <mc:Fallback>
                <p:oleObj name="CS ChemDraw Drawing" r:id="rId4" imgW="4212000" imgH="2509748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1647825"/>
                        <a:ext cx="4211637" cy="250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1143000"/>
          </a:xfrm>
        </p:spPr>
        <p:txBody>
          <a:bodyPr/>
          <a:lstStyle/>
          <a:p>
            <a:r>
              <a:rPr lang="en-US" dirty="0" smtClean="0"/>
              <a:t>Day 2 quiz questions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sz="half" idx="1"/>
          </p:nvPr>
        </p:nvSpPr>
        <p:spPr>
          <a:xfrm>
            <a:off x="193675" y="1177925"/>
            <a:ext cx="8743950" cy="5230813"/>
          </a:xfrm>
        </p:spPr>
        <p:txBody>
          <a:bodyPr/>
          <a:lstStyle/>
          <a:p>
            <a:pPr eaLnBrk="1" hangingPunct="1"/>
            <a:r>
              <a:rPr lang="en-US" dirty="0" smtClean="0"/>
              <a:t>How many nodes are in the 3s </a:t>
            </a:r>
            <a:r>
              <a:rPr lang="en-US" dirty="0" err="1" smtClean="0"/>
              <a:t>subshell</a:t>
            </a:r>
            <a:r>
              <a:rPr lang="en-US" dirty="0" smtClean="0"/>
              <a:t>?  </a:t>
            </a:r>
          </a:p>
          <a:p>
            <a:pPr eaLnBrk="1" hangingPunct="1"/>
            <a:endParaRPr lang="en-US" baseline="-25000" dirty="0" smtClean="0"/>
          </a:p>
          <a:p>
            <a:pPr eaLnBrk="1" hangingPunct="1"/>
            <a:r>
              <a:rPr lang="en-US" dirty="0" smtClean="0"/>
              <a:t>How many nodes are in a typical sigma </a:t>
            </a:r>
            <a:r>
              <a:rPr lang="en-US" dirty="0" err="1" smtClean="0"/>
              <a:t>antibonding</a:t>
            </a:r>
            <a:r>
              <a:rPr lang="en-US" dirty="0" smtClean="0"/>
              <a:t> MO? 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How many nodes are in a typical sp</a:t>
            </a:r>
            <a:r>
              <a:rPr lang="en-US" baseline="30000" dirty="0" smtClean="0"/>
              <a:t>3</a:t>
            </a:r>
            <a:r>
              <a:rPr lang="en-US" dirty="0" smtClean="0"/>
              <a:t> orbital?  </a:t>
            </a:r>
            <a:endParaRPr lang="en-US" baseline="-25000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How many nodes are in a typical pi bonding MO?  </a:t>
            </a:r>
          </a:p>
          <a:p>
            <a:pPr eaLnBrk="1" hangingPunct="1"/>
            <a:endParaRPr lang="en-US" baseline="-25000" dirty="0" smtClean="0"/>
          </a:p>
          <a:p>
            <a:pPr eaLnBrk="1" hangingPunct="1"/>
            <a:r>
              <a:rPr lang="en-US" dirty="0" smtClean="0"/>
              <a:t>How many nodes are in a typical pi </a:t>
            </a:r>
            <a:r>
              <a:rPr lang="en-US" dirty="0" err="1" smtClean="0"/>
              <a:t>antibonding</a:t>
            </a:r>
            <a:r>
              <a:rPr lang="en-US" dirty="0" smtClean="0"/>
              <a:t> MO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95238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1-</a:t>
            </a:r>
            <a:fld id="{F800E328-22A9-4035-9DE3-A6136B22C99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22338"/>
          </a:xfrm>
        </p:spPr>
        <p:txBody>
          <a:bodyPr/>
          <a:lstStyle/>
          <a:p>
            <a:pPr eaLnBrk="1" hangingPunct="1"/>
            <a:r>
              <a:rPr lang="en-US" dirty="0" smtClean="0"/>
              <a:t>Day 11 quiz questions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116013"/>
            <a:ext cx="8689975" cy="4975225"/>
          </a:xfrm>
        </p:spPr>
        <p:txBody>
          <a:bodyPr/>
          <a:lstStyle/>
          <a:p>
            <a:pPr eaLnBrk="1" hangingPunct="1"/>
            <a:r>
              <a:rPr lang="en-US" dirty="0" smtClean="0"/>
              <a:t>Consider </a:t>
            </a:r>
            <a:r>
              <a:rPr lang="en-US" dirty="0" err="1" smtClean="0"/>
              <a:t>electrocyclic</a:t>
            </a:r>
            <a:r>
              <a:rPr lang="en-US" dirty="0" smtClean="0"/>
              <a:t> ring opening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 the reaction, 1 </a:t>
            </a:r>
            <a:r>
              <a:rPr lang="en-US" dirty="0" err="1" smtClean="0"/>
              <a:t>signma</a:t>
            </a:r>
            <a:r>
              <a:rPr lang="en-US" dirty="0" smtClean="0"/>
              <a:t> bond is converted into 1 pi bond.  Predict the sign (+ or -) for </a:t>
            </a:r>
            <a:r>
              <a:rPr lang="el-GR" dirty="0" smtClean="0"/>
              <a:t>Δ</a:t>
            </a:r>
            <a:r>
              <a:rPr lang="en-US" i="1" dirty="0" err="1" smtClean="0"/>
              <a:t>H</a:t>
            </a:r>
            <a:r>
              <a:rPr lang="en-US" baseline="-25000" dirty="0" err="1" smtClean="0"/>
              <a:t>sys</a:t>
            </a:r>
            <a:endParaRPr lang="en-US" baseline="-25000" dirty="0" smtClean="0"/>
          </a:p>
          <a:p>
            <a:pPr eaLnBrk="1" hangingPunct="1"/>
            <a:endParaRPr lang="en-US" baseline="-25000" dirty="0" smtClean="0"/>
          </a:p>
          <a:p>
            <a:pPr eaLnBrk="1" hangingPunct="1"/>
            <a:endParaRPr lang="en-US" baseline="-25000" dirty="0" smtClean="0"/>
          </a:p>
          <a:p>
            <a:pPr eaLnBrk="1" hangingPunct="1"/>
            <a:r>
              <a:rPr lang="en-US" dirty="0" smtClean="0"/>
              <a:t>Predict the sign (+ or -) for </a:t>
            </a:r>
            <a:r>
              <a:rPr lang="el-GR" dirty="0" smtClean="0"/>
              <a:t>Δ</a:t>
            </a:r>
            <a:r>
              <a:rPr lang="en-US" i="1" dirty="0" err="1" smtClean="0"/>
              <a:t>H</a:t>
            </a:r>
            <a:r>
              <a:rPr lang="en-US" baseline="-25000" dirty="0" err="1" smtClean="0"/>
              <a:t>surr</a:t>
            </a:r>
            <a:endParaRPr lang="en-US" baseline="-25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Copyright 2012 John Wiley &amp; Sons, Inc.</a:t>
            </a:r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6 -</a:t>
            </a:r>
            <a:fld id="{8688C56F-04AB-429B-B0F7-25811120FD4E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2301875" y="1544638"/>
          <a:ext cx="359092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CS ChemDraw Drawing" r:id="rId3" imgW="3590190" imgH="1177775" progId="ChemDraw.Document.6.0">
                  <p:embed/>
                </p:oleObj>
              </mc:Choice>
              <mc:Fallback>
                <p:oleObj name="CS ChemDraw Drawing" r:id="rId3" imgW="3590190" imgH="1177775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1544638"/>
                        <a:ext cx="3590925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22338"/>
          </a:xfrm>
        </p:spPr>
        <p:txBody>
          <a:bodyPr/>
          <a:lstStyle/>
          <a:p>
            <a:pPr eaLnBrk="1" hangingPunct="1"/>
            <a:r>
              <a:rPr lang="en-US" dirty="0" smtClean="0"/>
              <a:t>Day 12 quiz questions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116013"/>
            <a:ext cx="8689975" cy="4975225"/>
          </a:xfrm>
        </p:spPr>
        <p:txBody>
          <a:bodyPr/>
          <a:lstStyle/>
          <a:p>
            <a:pPr eaLnBrk="1" hangingPunct="1"/>
            <a:r>
              <a:rPr lang="en-US" dirty="0" smtClean="0"/>
              <a:t>Consider </a:t>
            </a:r>
            <a:r>
              <a:rPr lang="en-US" dirty="0" err="1" smtClean="0"/>
              <a:t>electrocyclic</a:t>
            </a:r>
            <a:r>
              <a:rPr lang="en-US" dirty="0" smtClean="0"/>
              <a:t> ring opening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Predict the sign (+ or -) for </a:t>
            </a:r>
            <a:r>
              <a:rPr lang="el-GR" dirty="0" smtClean="0"/>
              <a:t>Δ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sys</a:t>
            </a:r>
            <a:endParaRPr lang="en-US" baseline="-25000" dirty="0" smtClean="0"/>
          </a:p>
          <a:p>
            <a:pPr eaLnBrk="1" hangingPunct="1"/>
            <a:r>
              <a:rPr lang="en-US" dirty="0" smtClean="0"/>
              <a:t>Predict the sign (+ or -) for </a:t>
            </a:r>
            <a:r>
              <a:rPr lang="el-GR" dirty="0" smtClean="0"/>
              <a:t>Δ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surr</a:t>
            </a:r>
            <a:endParaRPr lang="en-US" baseline="-25000" dirty="0" smtClean="0"/>
          </a:p>
          <a:p>
            <a:pPr eaLnBrk="1" hangingPunct="1"/>
            <a:r>
              <a:rPr lang="en-US" dirty="0" smtClean="0"/>
              <a:t>Predict the sign (+ or -) for </a:t>
            </a:r>
            <a:r>
              <a:rPr lang="el-GR" dirty="0" smtClean="0"/>
              <a:t>Δ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sys</a:t>
            </a:r>
            <a:endParaRPr lang="en-US" i="1" dirty="0" smtClean="0"/>
          </a:p>
          <a:p>
            <a:pPr eaLnBrk="1" hangingPunct="1"/>
            <a:r>
              <a:rPr lang="en-US" dirty="0" smtClean="0"/>
              <a:t>Will the reaction become more or less spontaneous if performed at a higher </a:t>
            </a:r>
            <a:r>
              <a:rPr lang="en-US" dirty="0" err="1" smtClean="0"/>
              <a:t>termperature</a:t>
            </a:r>
            <a:r>
              <a:rPr lang="en-US" dirty="0" smtClean="0"/>
              <a:t>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Copyright 2012 John Wiley &amp; Sons, Inc.</a:t>
            </a:r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6 -</a:t>
            </a:r>
            <a:fld id="{8688C56F-04AB-429B-B0F7-25811120FD4E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2301875" y="1544638"/>
          <a:ext cx="359092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3" name="CS ChemDraw Drawing" r:id="rId3" imgW="3590190" imgH="1177775" progId="ChemDraw.Document.6.0">
                  <p:embed/>
                </p:oleObj>
              </mc:Choice>
              <mc:Fallback>
                <p:oleObj name="CS ChemDraw Drawing" r:id="rId3" imgW="3590190" imgH="1177775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1544638"/>
                        <a:ext cx="3590925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22338"/>
          </a:xfrm>
        </p:spPr>
        <p:txBody>
          <a:bodyPr/>
          <a:lstStyle/>
          <a:p>
            <a:r>
              <a:rPr lang="en-US" dirty="0" smtClean="0"/>
              <a:t>Day 12 quiz questions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116013"/>
            <a:ext cx="8689975" cy="4975225"/>
          </a:xfrm>
        </p:spPr>
        <p:txBody>
          <a:bodyPr/>
          <a:lstStyle/>
          <a:p>
            <a:pPr eaLnBrk="1" hangingPunct="1"/>
            <a:r>
              <a:rPr lang="en-US" smtClean="0"/>
              <a:t>Explain why an equilibrium mixture is always lower in free energy than pure products or pure reactants.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Copyright 2012 John Wiley &amp; Sons, Inc.</a:t>
            </a:r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6 -</a:t>
            </a:r>
            <a:fld id="{86192A1A-4B5C-4EA3-BD7B-E714C624EA78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22338"/>
          </a:xfrm>
        </p:spPr>
        <p:txBody>
          <a:bodyPr/>
          <a:lstStyle/>
          <a:p>
            <a:r>
              <a:rPr lang="en-US" dirty="0" smtClean="0"/>
              <a:t>Day 12 quiz questions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116013"/>
            <a:ext cx="8689975" cy="4975225"/>
          </a:xfrm>
        </p:spPr>
        <p:txBody>
          <a:bodyPr/>
          <a:lstStyle/>
          <a:p>
            <a:pPr eaLnBrk="1" hangingPunct="1"/>
            <a:r>
              <a:rPr lang="en-US" smtClean="0"/>
              <a:t>Reactants A and B can react by two different pathways.  Pathway 1 is thermodynamically favored, and pathway 2 is kinetically favored.  Draw a reaction coordinate diagraph to illustrate the relative energies and explain which pathway will be favored at low temperatures versus higher temperatures.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Copyright 2012 John Wiley &amp; Sons, Inc.</a:t>
            </a:r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6 -</a:t>
            </a:r>
            <a:fld id="{D5BD08BE-C219-4D83-BB7C-4403FD0DF098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52500"/>
          </a:xfrm>
        </p:spPr>
        <p:txBody>
          <a:bodyPr/>
          <a:lstStyle/>
          <a:p>
            <a:r>
              <a:rPr lang="en-US" dirty="0" smtClean="0"/>
              <a:t>Day 13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Copyright 2012 John Wiley &amp; Sons, Inc.</a:t>
            </a: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6 -</a:t>
            </a:r>
            <a:fld id="{37E3BFA6-A149-4CF0-9A1C-24A6F52DA458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17488" y="1116013"/>
            <a:ext cx="8720137" cy="5240337"/>
          </a:xfrm>
        </p:spPr>
        <p:txBody>
          <a:bodyPr/>
          <a:lstStyle/>
          <a:p>
            <a:pPr marL="514350" indent="-45720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Label all of the nucleophilic and electrophilic sites on the following molecules</a:t>
            </a:r>
          </a:p>
          <a:p>
            <a:pPr marL="514350" indent="-45720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1585913" y="2332038"/>
          <a:ext cx="5657850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CS ChemDraw Drawing" r:id="rId3" imgW="2178900" imgH="699009" progId="ChemDraw.Document.6.0">
                  <p:embed/>
                </p:oleObj>
              </mc:Choice>
              <mc:Fallback>
                <p:oleObj name="CS ChemDraw Drawing" r:id="rId3" imgW="2178900" imgH="699009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2332038"/>
                        <a:ext cx="5657850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52500"/>
          </a:xfrm>
        </p:spPr>
        <p:txBody>
          <a:bodyPr/>
          <a:lstStyle/>
          <a:p>
            <a:r>
              <a:rPr lang="en-US" dirty="0" smtClean="0"/>
              <a:t>Day 13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Copyright 2012 John Wiley &amp; Sons, Inc.</a:t>
            </a: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6 -</a:t>
            </a:r>
            <a:fld id="{F21F675A-57C3-43E6-A07E-78BF1A1F467E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17488" y="1116013"/>
            <a:ext cx="8720137" cy="5240337"/>
          </a:xfrm>
        </p:spPr>
        <p:txBody>
          <a:bodyPr/>
          <a:lstStyle/>
          <a:p>
            <a:pPr marL="514350" indent="-45720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a mechanism for a generic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nucleophilic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attack followed by a proton transfer.</a:t>
            </a:r>
          </a:p>
          <a:p>
            <a:pPr marL="514350" indent="-45720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45720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45720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45720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a mechanism for a generic loss of leaving group followed by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carbocation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rearrangement.</a:t>
            </a:r>
          </a:p>
          <a:p>
            <a:pPr marL="514350" indent="-45720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52500"/>
          </a:xfrm>
        </p:spPr>
        <p:txBody>
          <a:bodyPr/>
          <a:lstStyle/>
          <a:p>
            <a:r>
              <a:rPr lang="en-US" dirty="0" smtClean="0"/>
              <a:t>Day 13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Copyright 2012 John Wiley &amp; Sons, Inc.</a:t>
            </a: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6 -</a:t>
            </a:r>
            <a:fld id="{11CA2A74-6DE9-4D9A-953F-DD3C906D4372}" type="slidenum">
              <a:rPr lang="en-US" smtClean="0"/>
              <a:pPr>
                <a:defRPr/>
              </a:pPr>
              <a:t>36</a:t>
            </a:fld>
            <a:endParaRPr lang="en-US" smtClean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17488" y="1116013"/>
            <a:ext cx="8720137" cy="5240337"/>
          </a:xfrm>
        </p:spPr>
        <p:txBody>
          <a:bodyPr/>
          <a:lstStyle/>
          <a:p>
            <a:pPr marL="514350" indent="-45720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each of the mechanistic steps below, identify what is incorrect about it.</a:t>
            </a:r>
          </a:p>
          <a:p>
            <a:pPr marL="514350" indent="-45720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0242" name="Object 8"/>
          <p:cNvGraphicFramePr>
            <a:graphicFrameLocks noChangeAspect="1"/>
          </p:cNvGraphicFramePr>
          <p:nvPr/>
        </p:nvGraphicFramePr>
        <p:xfrm>
          <a:off x="534988" y="1984375"/>
          <a:ext cx="7954962" cy="445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CS ChemDraw Drawing" r:id="rId3" imgW="8402940" imgH="4704092" progId="ChemDraw.Document.6.0">
                  <p:embed/>
                </p:oleObj>
              </mc:Choice>
              <mc:Fallback>
                <p:oleObj name="CS ChemDraw Drawing" r:id="rId3" imgW="8402940" imgH="4704092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1984375"/>
                        <a:ext cx="7954962" cy="445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itle 1"/>
          <p:cNvSpPr>
            <a:spLocks noGrp="1"/>
          </p:cNvSpPr>
          <p:nvPr>
            <p:ph type="title"/>
          </p:nvPr>
        </p:nvSpPr>
        <p:spPr>
          <a:xfrm>
            <a:off x="457200" y="9525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Day 15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4344" name="Content Placeholder 2"/>
          <p:cNvSpPr>
            <a:spLocks noGrp="1"/>
          </p:cNvSpPr>
          <p:nvPr>
            <p:ph sz="half" idx="1"/>
          </p:nvPr>
        </p:nvSpPr>
        <p:spPr>
          <a:xfrm>
            <a:off x="307975" y="1073150"/>
            <a:ext cx="8480425" cy="5000625"/>
          </a:xfrm>
        </p:spPr>
        <p:txBody>
          <a:bodyPr/>
          <a:lstStyle/>
          <a:p>
            <a:pPr eaLnBrk="1" hangingPunct="1"/>
            <a:r>
              <a:rPr lang="en-US" smtClean="0"/>
              <a:t>Give reasonable names for the following molecules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Label each halide as primary, secondary, or tertiary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143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7 -</a:t>
            </a:r>
            <a:fld id="{D5E4969B-D185-415A-807D-CCD0B3E43EAC}" type="slidenum">
              <a:rPr lang="en-US" smtClean="0"/>
              <a:pPr/>
              <a:t>37</a:t>
            </a:fld>
            <a:endParaRPr lang="en-US" smtClean="0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1504950" y="1730375"/>
          <a:ext cx="1954213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CS ChemDraw Drawing" r:id="rId3" imgW="1953450" imgH="1122782" progId="ChemDraw.Document.6.0">
                  <p:embed/>
                </p:oleObj>
              </mc:Choice>
              <mc:Fallback>
                <p:oleObj name="CS ChemDraw Drawing" r:id="rId3" imgW="1953450" imgH="1122782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1730375"/>
                        <a:ext cx="1954213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5"/>
          <p:cNvGraphicFramePr>
            <a:graphicFrameLocks noChangeAspect="1"/>
          </p:cNvGraphicFramePr>
          <p:nvPr/>
        </p:nvGraphicFramePr>
        <p:xfrm>
          <a:off x="5064125" y="1655763"/>
          <a:ext cx="1954213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CS ChemDraw Drawing" r:id="rId5" imgW="1953450" imgH="1489944" progId="ChemDraw.Document.6.0">
                  <p:embed/>
                </p:oleObj>
              </mc:Choice>
              <mc:Fallback>
                <p:oleObj name="CS ChemDraw Drawing" r:id="rId5" imgW="1953450" imgH="1489944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1655763"/>
                        <a:ext cx="1954213" cy="149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2755900" y="3492500"/>
          <a:ext cx="2903538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CS ChemDraw Drawing" r:id="rId7" imgW="2902770" imgH="1499109" progId="ChemDraw.Document.6.0">
                  <p:embed/>
                </p:oleObj>
              </mc:Choice>
              <mc:Fallback>
                <p:oleObj name="CS ChemDraw Drawing" r:id="rId7" imgW="2902770" imgH="1499109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3492500"/>
                        <a:ext cx="2903538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95250"/>
            <a:ext cx="8229600" cy="1143000"/>
          </a:xfrm>
        </p:spPr>
        <p:txBody>
          <a:bodyPr/>
          <a:lstStyle/>
          <a:p>
            <a:r>
              <a:rPr lang="en-US" dirty="0" smtClean="0"/>
              <a:t>Day 15 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5366" name="Content Placeholder 2"/>
          <p:cNvSpPr>
            <a:spLocks noGrp="1"/>
          </p:cNvSpPr>
          <p:nvPr>
            <p:ph sz="half" idx="1"/>
          </p:nvPr>
        </p:nvSpPr>
        <p:spPr>
          <a:xfrm>
            <a:off x="307975" y="1073150"/>
            <a:ext cx="8480425" cy="5000625"/>
          </a:xfrm>
        </p:spPr>
        <p:txBody>
          <a:bodyPr/>
          <a:lstStyle/>
          <a:p>
            <a:pPr eaLnBrk="1" hangingPunct="1"/>
            <a:r>
              <a:rPr lang="en-US" dirty="0" smtClean="0"/>
              <a:t>Give the best set of reaction conditions to promote S</a:t>
            </a:r>
            <a:r>
              <a:rPr lang="en-US" baseline="-25000" dirty="0" smtClean="0"/>
              <a:t>N</a:t>
            </a:r>
            <a:r>
              <a:rPr lang="en-US" dirty="0" smtClean="0"/>
              <a:t>2 for the following substrate.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Describe experiments that could be done to support the proposed mechanism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7 -</a:t>
            </a:r>
            <a:fld id="{35643E2E-0B60-4878-8CCA-46E723F64CD3}" type="slidenum">
              <a:rPr lang="en-US" smtClean="0"/>
              <a:pPr/>
              <a:t>38</a:t>
            </a:fld>
            <a:endParaRPr lang="en-US" smtClean="0"/>
          </a:p>
        </p:txBody>
      </p:sp>
      <p:graphicFrame>
        <p:nvGraphicFramePr>
          <p:cNvPr id="15362" name="Object 6"/>
          <p:cNvGraphicFramePr>
            <a:graphicFrameLocks noChangeAspect="1"/>
          </p:cNvGraphicFramePr>
          <p:nvPr/>
        </p:nvGraphicFramePr>
        <p:xfrm>
          <a:off x="1031875" y="2478088"/>
          <a:ext cx="147796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CS ChemDraw Drawing" r:id="rId3" imgW="1477980" imgH="975054" progId="ChemDraw.Document.6.0">
                  <p:embed/>
                </p:oleObj>
              </mc:Choice>
              <mc:Fallback>
                <p:oleObj name="CS ChemDraw Drawing" r:id="rId3" imgW="1477980" imgH="975054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2478088"/>
                        <a:ext cx="147796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95250"/>
            <a:ext cx="8229600" cy="1143000"/>
          </a:xfrm>
        </p:spPr>
        <p:txBody>
          <a:bodyPr/>
          <a:lstStyle/>
          <a:p>
            <a:r>
              <a:rPr lang="en-US" dirty="0" smtClean="0"/>
              <a:t>Day 15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6390" name="Content Placeholder 2"/>
          <p:cNvSpPr>
            <a:spLocks noGrp="1"/>
          </p:cNvSpPr>
          <p:nvPr>
            <p:ph sz="half" idx="1"/>
          </p:nvPr>
        </p:nvSpPr>
        <p:spPr>
          <a:xfrm>
            <a:off x="307975" y="1073150"/>
            <a:ext cx="8480425" cy="5000625"/>
          </a:xfrm>
        </p:spPr>
        <p:txBody>
          <a:bodyPr/>
          <a:lstStyle/>
          <a:p>
            <a:pPr eaLnBrk="1" hangingPunct="1"/>
            <a:r>
              <a:rPr lang="en-US" smtClean="0"/>
              <a:t>Give the best set of reaction conditions to promote S</a:t>
            </a:r>
            <a:r>
              <a:rPr lang="en-US" baseline="-25000" smtClean="0"/>
              <a:t>N</a:t>
            </a:r>
            <a:r>
              <a:rPr lang="en-US" smtClean="0"/>
              <a:t>1 for the following substrate.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Describe experiments that could be done to support the proposed mechanism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7 -</a:t>
            </a:r>
            <a:fld id="{779929EA-1D52-468B-98B2-00DA8C59AD16}" type="slidenum">
              <a:rPr lang="en-US" smtClean="0"/>
              <a:pPr/>
              <a:t>39</a:t>
            </a:fld>
            <a:endParaRPr lang="en-US" smtClean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031875" y="2478088"/>
          <a:ext cx="147796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CS ChemDraw Drawing" r:id="rId3" imgW="1477980" imgH="975054" progId="ChemDraw.Document.6.0">
                  <p:embed/>
                </p:oleObj>
              </mc:Choice>
              <mc:Fallback>
                <p:oleObj name="CS ChemDraw Drawing" r:id="rId3" imgW="1477980" imgH="975054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2478088"/>
                        <a:ext cx="147796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1143000"/>
          </a:xfrm>
        </p:spPr>
        <p:txBody>
          <a:bodyPr/>
          <a:lstStyle/>
          <a:p>
            <a:r>
              <a:rPr lang="en-US" dirty="0" smtClean="0"/>
              <a:t>Day 2 quiz questions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sz="half" idx="1"/>
          </p:nvPr>
        </p:nvSpPr>
        <p:spPr>
          <a:xfrm>
            <a:off x="193675" y="1177925"/>
            <a:ext cx="8743950" cy="5230813"/>
          </a:xfrm>
        </p:spPr>
        <p:txBody>
          <a:bodyPr/>
          <a:lstStyle/>
          <a:p>
            <a:pPr eaLnBrk="1" hangingPunct="1"/>
            <a:r>
              <a:rPr lang="en-US" dirty="0" smtClean="0"/>
              <a:t>Analyze the geometry for each central atom in each molecule below and draw in an appropriate dipole moment for each of the following molecules.</a:t>
            </a:r>
            <a:endParaRPr lang="en-US" baseline="-25000" dirty="0" smtClean="0"/>
          </a:p>
          <a:p>
            <a:pPr eaLnBrk="1" hangingPunct="1"/>
            <a:endParaRPr lang="en-US" baseline="-25000" dirty="0" smtClean="0"/>
          </a:p>
          <a:p>
            <a:pPr eaLnBrk="1" hangingPunct="1"/>
            <a:endParaRPr lang="en-US" baseline="-25000" dirty="0" smtClean="0"/>
          </a:p>
          <a:p>
            <a:pPr eaLnBrk="1" hangingPunct="1"/>
            <a:endParaRPr lang="en-US" baseline="-250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3081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1-</a:t>
            </a:r>
            <a:fld id="{F4661977-D45D-4C59-BC23-A7374AB04E8A}" type="slidenum">
              <a:rPr lang="en-US" smtClean="0"/>
              <a:pPr/>
              <a:t>4</a:t>
            </a:fld>
            <a:endParaRPr lang="en-US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3359150" y="2992437"/>
          <a:ext cx="1906588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S ChemDraw Drawing" r:id="rId4" imgW="1905930" imgH="1154861" progId="ChemDraw.Document.6.0">
                  <p:embed/>
                </p:oleObj>
              </mc:Choice>
              <mc:Fallback>
                <p:oleObj name="CS ChemDraw Drawing" r:id="rId4" imgW="1905930" imgH="1154861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2992437"/>
                        <a:ext cx="1906588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6537325" y="2992437"/>
          <a:ext cx="1906588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S ChemDraw Drawing" r:id="rId6" imgW="1906200" imgH="1427402" progId="ChemDraw.Document.6.0">
                  <p:embed/>
                </p:oleObj>
              </mc:Choice>
              <mc:Fallback>
                <p:oleObj name="CS ChemDraw Drawing" r:id="rId6" imgW="1906200" imgH="1427402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325" y="2992437"/>
                        <a:ext cx="1906588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815975" y="3459162"/>
          <a:ext cx="156051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S ChemDraw Drawing" r:id="rId8" imgW="1560060" imgH="880433" progId="ChemDraw.Document.6.0">
                  <p:embed/>
                </p:oleObj>
              </mc:Choice>
              <mc:Fallback>
                <p:oleObj name="CS ChemDraw Drawing" r:id="rId8" imgW="1560060" imgH="880433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3459162"/>
                        <a:ext cx="1560513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457200" y="95250"/>
            <a:ext cx="8229600" cy="1143000"/>
          </a:xfrm>
        </p:spPr>
        <p:txBody>
          <a:bodyPr/>
          <a:lstStyle/>
          <a:p>
            <a:r>
              <a:rPr lang="en-US" dirty="0" smtClean="0"/>
              <a:t>Day 16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7414" name="Content Placeholder 2"/>
          <p:cNvSpPr>
            <a:spLocks noGrp="1"/>
          </p:cNvSpPr>
          <p:nvPr>
            <p:ph sz="half" idx="1"/>
          </p:nvPr>
        </p:nvSpPr>
        <p:spPr>
          <a:xfrm>
            <a:off x="307975" y="1073150"/>
            <a:ext cx="8480425" cy="5000625"/>
          </a:xfrm>
        </p:spPr>
        <p:txBody>
          <a:bodyPr/>
          <a:lstStyle/>
          <a:p>
            <a:pPr eaLnBrk="1" hangingPunct="1"/>
            <a:r>
              <a:rPr lang="en-US" smtClean="0"/>
              <a:t>Propose reaction conditions and give a complete mechanism for the following substitution reaction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7 -</a:t>
            </a:r>
            <a:fld id="{D0B46CA4-D4D1-4C93-9EB6-F6876116E985}" type="slidenum">
              <a:rPr lang="en-US" smtClean="0"/>
              <a:pPr/>
              <a:t>40</a:t>
            </a:fld>
            <a:endParaRPr lang="en-US" smtClean="0"/>
          </a:p>
        </p:txBody>
      </p:sp>
      <p:graphicFrame>
        <p:nvGraphicFramePr>
          <p:cNvPr id="17410" name="Object 8"/>
          <p:cNvGraphicFramePr>
            <a:graphicFrameLocks noChangeAspect="1"/>
          </p:cNvGraphicFramePr>
          <p:nvPr/>
        </p:nvGraphicFramePr>
        <p:xfrm>
          <a:off x="1427163" y="2365375"/>
          <a:ext cx="551338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CS ChemDraw Drawing" r:id="rId3" imgW="2657340" imgH="374710" progId="ChemDraw.Document.6.0">
                  <p:embed/>
                </p:oleObj>
              </mc:Choice>
              <mc:Fallback>
                <p:oleObj name="CS ChemDraw Drawing" r:id="rId3" imgW="2657340" imgH="374710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7163" y="2365375"/>
                        <a:ext cx="5513387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457200" y="95250"/>
            <a:ext cx="8229600" cy="1143000"/>
          </a:xfrm>
        </p:spPr>
        <p:txBody>
          <a:bodyPr/>
          <a:lstStyle/>
          <a:p>
            <a:r>
              <a:rPr lang="en-US" dirty="0" smtClean="0"/>
              <a:t>Day 16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8438" name="Content Placeholder 2"/>
          <p:cNvSpPr>
            <a:spLocks noGrp="1"/>
          </p:cNvSpPr>
          <p:nvPr>
            <p:ph sz="half" idx="1"/>
          </p:nvPr>
        </p:nvSpPr>
        <p:spPr>
          <a:xfrm>
            <a:off x="307975" y="1073150"/>
            <a:ext cx="8480425" cy="5000625"/>
          </a:xfrm>
        </p:spPr>
        <p:txBody>
          <a:bodyPr/>
          <a:lstStyle/>
          <a:p>
            <a:pPr eaLnBrk="1" hangingPunct="1"/>
            <a:r>
              <a:rPr lang="en-US" dirty="0" smtClean="0"/>
              <a:t>Give a complete mechanism for the following substitution reaction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7 -</a:t>
            </a:r>
            <a:fld id="{4AFEFA24-A55A-4BA1-BCC1-36B0A9D4C7EA}" type="slidenum">
              <a:rPr lang="en-US" smtClean="0"/>
              <a:pPr/>
              <a:t>41</a:t>
            </a:fld>
            <a:endParaRPr lang="en-US" smtClean="0"/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806450" y="2212975"/>
          <a:ext cx="34893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CS ChemDraw Drawing" r:id="rId3" imgW="3489750" imgH="1215785" progId="ChemDraw.Document.6.0">
                  <p:embed/>
                </p:oleObj>
              </mc:Choice>
              <mc:Fallback>
                <p:oleObj name="CS ChemDraw Drawing" r:id="rId3" imgW="3489750" imgH="1215785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2212975"/>
                        <a:ext cx="34893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508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Day 17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51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8 -</a:t>
            </a:r>
            <a:fld id="{29AA2DA2-54FC-42DF-8BFC-C9780A986379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47638" y="1143000"/>
            <a:ext cx="8789987" cy="521335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Name the following molecules</a:t>
            </a: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1674813" y="1885950"/>
          <a:ext cx="5792787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CS ChemDraw Drawing" r:id="rId3" imgW="5792580" imgH="2430492" progId="ChemDraw.Document.6.0">
                  <p:embed/>
                </p:oleObj>
              </mc:Choice>
              <mc:Fallback>
                <p:oleObj name="CS ChemDraw Drawing" r:id="rId3" imgW="5792580" imgH="2430492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1885950"/>
                        <a:ext cx="5792787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50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Day 17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61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8 -</a:t>
            </a:r>
            <a:fld id="{DA9601C4-92ED-4446-A21E-CEC6D99803A9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47638" y="1143000"/>
            <a:ext cx="8789987" cy="521335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Label the molecules below as either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 trans and either E or Z where appropriate</a:t>
            </a: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2363788" y="2432050"/>
          <a:ext cx="4416425" cy="345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CS ChemDraw Drawing" r:id="rId3" imgW="4416120" imgH="3459192" progId="ChemDraw.Document.6.0">
                  <p:embed/>
                </p:oleObj>
              </mc:Choice>
              <mc:Fallback>
                <p:oleObj name="CS ChemDraw Drawing" r:id="rId3" imgW="4416120" imgH="3459192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2432050"/>
                        <a:ext cx="4416425" cy="345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50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Day 17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8 -</a:t>
            </a:r>
            <a:fld id="{713267D5-7FE6-47C1-BE97-16708A5EBB89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47638" y="1143000"/>
            <a:ext cx="8789987" cy="521335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the substrate, give both the kinetically favored E2 product and the thermodynamically favored E2 product.  Explain what conditions can be used to favor each.</a:t>
            </a: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703263" y="2992438"/>
          <a:ext cx="2428875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CS ChemDraw Drawing" r:id="rId3" imgW="2428920" imgH="1503692" progId="ChemDraw.Document.6.0">
                  <p:embed/>
                </p:oleObj>
              </mc:Choice>
              <mc:Fallback>
                <p:oleObj name="CS ChemDraw Drawing" r:id="rId3" imgW="2428920" imgH="1503692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992438"/>
                        <a:ext cx="2428875" cy="150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50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Day 17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9114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8 -</a:t>
            </a:r>
            <a:fld id="{8479A20A-0541-4606-88A2-1FDBC061D3E7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47638" y="1143000"/>
            <a:ext cx="8789987" cy="521335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Since tertiary substrates react more readily than secondary or primary in both E1 and E2 mechanisms, what factor(s) usually controls which mechanism will dominate and why?</a:t>
            </a: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47638" y="1143000"/>
            <a:ext cx="8789987" cy="521335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Consider both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regioselestivity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stereoselectivity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predict the major product for the elimination below</a:t>
            </a:r>
          </a:p>
        </p:txBody>
      </p:sp>
      <p:sp>
        <p:nvSpPr>
          <p:cNvPr id="8196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50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Day 18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8 -</a:t>
            </a:r>
            <a:fld id="{EA02504F-E35B-45E9-B32E-9FE92DA6D728}" type="slidenum">
              <a:rPr lang="en-US" smtClean="0"/>
              <a:pPr/>
              <a:t>46</a:t>
            </a:fld>
            <a:endParaRPr lang="en-US" smtClean="0"/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869950" y="2424113"/>
          <a:ext cx="406400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CS ChemDraw Drawing" r:id="rId3" imgW="4064040" imgH="1311754" progId="ChemDraw.Document.6.0">
                  <p:embed/>
                </p:oleObj>
              </mc:Choice>
              <mc:Fallback>
                <p:oleObj name="CS ChemDraw Drawing" r:id="rId3" imgW="4064040" imgH="1311754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2424113"/>
                        <a:ext cx="4064000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47638" y="1143000"/>
            <a:ext cx="8789987" cy="521335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Predict the major product if the alcohol below were treated with concentrated sulfuric acid.  Be aware of the possible rearrangements.</a:t>
            </a:r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50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Day 18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8 -</a:t>
            </a:r>
            <a:fld id="{F33B7038-7ED1-4377-BD37-9AA3B4C03A2A}" type="slidenum">
              <a:rPr lang="en-US" smtClean="0"/>
              <a:pPr/>
              <a:t>47</a:t>
            </a:fld>
            <a:endParaRPr lang="en-US" smtClean="0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457200" y="2820988"/>
          <a:ext cx="4019550" cy="15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CS ChemDraw Drawing" r:id="rId3" imgW="4019760" imgH="1575669" progId="ChemDraw.Document.6.0">
                  <p:embed/>
                </p:oleObj>
              </mc:Choice>
              <mc:Fallback>
                <p:oleObj name="CS ChemDraw Drawing" r:id="rId3" imgW="4019760" imgH="1575669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20988"/>
                        <a:ext cx="4019550" cy="157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47638" y="1143000"/>
            <a:ext cx="3916362" cy="521335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Predict the major product for the following reactions considering competing substitution and elimination pathways.</a:t>
            </a:r>
          </a:p>
        </p:txBody>
      </p:sp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750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Day 19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8 -</a:t>
            </a:r>
            <a:fld id="{F06873F1-ABFC-4E3A-B013-0DF87532DA7D}" type="slidenum">
              <a:rPr lang="en-US" smtClean="0"/>
              <a:pPr/>
              <a:t>48</a:t>
            </a:fld>
            <a:endParaRPr lang="en-US" smtClean="0"/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4064000" y="1143000"/>
          <a:ext cx="3176588" cy="454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CS ChemDraw Drawing" r:id="rId3" imgW="3177360" imgH="4544234" progId="ChemDraw.Document.6.0">
                  <p:embed/>
                </p:oleObj>
              </mc:Choice>
              <mc:Fallback>
                <p:oleObj name="CS ChemDraw Drawing" r:id="rId3" imgW="3177360" imgH="4544234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0" y="1143000"/>
                        <a:ext cx="3176588" cy="454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242888" y="1063625"/>
            <a:ext cx="8694737" cy="48212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Explain why a completely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nonpolar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 bond will not give a stretching signal in the IR spectra.  Would you expect to see a signal for C-H stretching for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nonpolar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 molecule?  Why or why not?</a:t>
            </a:r>
          </a:p>
        </p:txBody>
      </p:sp>
      <p:sp>
        <p:nvSpPr>
          <p:cNvPr id="83971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31863"/>
          </a:xfrm>
        </p:spPr>
        <p:txBody>
          <a:bodyPr/>
          <a:lstStyle/>
          <a:p>
            <a:pPr eaLnBrk="1" hangingPunct="1"/>
            <a:r>
              <a:rPr lang="en-US" dirty="0" smtClean="0"/>
              <a:t>Day 19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839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15-</a:t>
            </a:r>
            <a:fld id="{DA889E86-1989-4A53-9CC9-A66DE97E69D9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1143000"/>
          </a:xfrm>
        </p:spPr>
        <p:txBody>
          <a:bodyPr/>
          <a:lstStyle/>
          <a:p>
            <a:r>
              <a:rPr lang="en-US" dirty="0" smtClean="0"/>
              <a:t>Day 3 quiz questions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sz="half" idx="1"/>
          </p:nvPr>
        </p:nvSpPr>
        <p:spPr>
          <a:xfrm>
            <a:off x="193675" y="1177925"/>
            <a:ext cx="8743950" cy="5230813"/>
          </a:xfrm>
        </p:spPr>
        <p:txBody>
          <a:bodyPr/>
          <a:lstStyle/>
          <a:p>
            <a:pPr eaLnBrk="1" hangingPunct="1"/>
            <a:r>
              <a:rPr lang="en-US" dirty="0" smtClean="0"/>
              <a:t>Describe all of the intermolecular attractions possible for each the following molecules.</a:t>
            </a:r>
            <a:endParaRPr lang="en-US" baseline="-25000" dirty="0" smtClean="0"/>
          </a:p>
          <a:p>
            <a:pPr eaLnBrk="1" hangingPunct="1"/>
            <a:endParaRPr lang="en-US" baseline="-25000" dirty="0" smtClean="0"/>
          </a:p>
          <a:p>
            <a:pPr eaLnBrk="1" hangingPunct="1"/>
            <a:endParaRPr lang="en-US" baseline="-25000" dirty="0" smtClean="0"/>
          </a:p>
          <a:p>
            <a:pPr eaLnBrk="1" hangingPunct="1"/>
            <a:endParaRPr lang="en-US" baseline="-250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3081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1-</a:t>
            </a:r>
            <a:fld id="{F4661977-D45D-4C59-BC23-A7374AB04E8A}" type="slidenum">
              <a:rPr lang="en-US" smtClean="0"/>
              <a:pPr/>
              <a:t>5</a:t>
            </a:fld>
            <a:endParaRPr lang="en-US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3359150" y="2520950"/>
          <a:ext cx="1906588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7" name="CS ChemDraw Drawing" r:id="rId4" imgW="1905930" imgH="1154861" progId="ChemDraw.Document.6.0">
                  <p:embed/>
                </p:oleObj>
              </mc:Choice>
              <mc:Fallback>
                <p:oleObj name="CS ChemDraw Drawing" r:id="rId4" imgW="1905930" imgH="1154861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2520950"/>
                        <a:ext cx="1906588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6537325" y="2520950"/>
          <a:ext cx="1906588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8" name="CS ChemDraw Drawing" r:id="rId6" imgW="1906200" imgH="1427402" progId="ChemDraw.Document.6.0">
                  <p:embed/>
                </p:oleObj>
              </mc:Choice>
              <mc:Fallback>
                <p:oleObj name="CS ChemDraw Drawing" r:id="rId6" imgW="1906200" imgH="1427402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325" y="2520950"/>
                        <a:ext cx="1906588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815975" y="2987675"/>
          <a:ext cx="156051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9" name="CS ChemDraw Drawing" r:id="rId8" imgW="1560060" imgH="880433" progId="ChemDraw.Document.6.0">
                  <p:embed/>
                </p:oleObj>
              </mc:Choice>
              <mc:Fallback>
                <p:oleObj name="CS ChemDraw Drawing" r:id="rId8" imgW="1560060" imgH="880433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2987675"/>
                        <a:ext cx="1560513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242888" y="1063625"/>
            <a:ext cx="8694737" cy="48212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Explain how IR might be used to qualitatively determine the degree of substitution when ammonia is treated with excess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bromoethane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.</a:t>
            </a:r>
          </a:p>
        </p:txBody>
      </p:sp>
      <p:sp>
        <p:nvSpPr>
          <p:cNvPr id="84995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31863"/>
          </a:xfrm>
        </p:spPr>
        <p:txBody>
          <a:bodyPr/>
          <a:lstStyle/>
          <a:p>
            <a:r>
              <a:rPr lang="en-US" dirty="0" smtClean="0"/>
              <a:t>Day 20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849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15-</a:t>
            </a:r>
            <a:fld id="{AFF19EE6-6973-4A5C-A8CE-1FD4F4DD7E19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242888" y="1063625"/>
            <a:ext cx="8694737" cy="48212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How might you use EI GCMS to distinguish between constitutional isomers?</a:t>
            </a:r>
          </a:p>
        </p:txBody>
      </p:sp>
      <p:sp>
        <p:nvSpPr>
          <p:cNvPr id="86019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31863"/>
          </a:xfrm>
        </p:spPr>
        <p:txBody>
          <a:bodyPr/>
          <a:lstStyle/>
          <a:p>
            <a:r>
              <a:rPr lang="en-US" dirty="0" smtClean="0"/>
              <a:t>Day 20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860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15-</a:t>
            </a:r>
            <a:fld id="{91F50CAD-AEF5-4359-9C40-7B265D22CC27}" type="slidenum">
              <a:rPr lang="en-US" smtClean="0"/>
              <a:pPr/>
              <a:t>51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242888" y="1063625"/>
            <a:ext cx="8694737" cy="48212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Explain how an experiment involving isotopic labeling might be used to explore the type of fragmentation that occurs in the MS analysis of organic compounds.</a:t>
            </a:r>
          </a:p>
        </p:txBody>
      </p:sp>
      <p:sp>
        <p:nvSpPr>
          <p:cNvPr id="87043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31863"/>
          </a:xfrm>
        </p:spPr>
        <p:txBody>
          <a:bodyPr/>
          <a:lstStyle/>
          <a:p>
            <a:r>
              <a:rPr lang="en-US" dirty="0" smtClean="0"/>
              <a:t>Day 20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870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15-</a:t>
            </a:r>
            <a:fld id="{3D359547-FC46-4AC5-84B8-9A9B3FE3A0CA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946150" y="193675"/>
            <a:ext cx="7283450" cy="946150"/>
          </a:xfrm>
        </p:spPr>
        <p:txBody>
          <a:bodyPr/>
          <a:lstStyle/>
          <a:p>
            <a:pPr eaLnBrk="1" hangingPunct="1"/>
            <a:r>
              <a:rPr lang="en-US" dirty="0" smtClean="0"/>
              <a:t>Day 22 quiz questions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139825"/>
            <a:ext cx="8689975" cy="5216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Explain why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deuterated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 solvent is used in NMR experiments rather than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protonated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 solvent.  Is such a solvent necessary when analyzing 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13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C NMR?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sym typeface="Symbo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890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16-</a:t>
            </a:r>
            <a:fld id="{D071BC6A-C5ED-4DCC-AD06-9A660C4E9CD4}" type="slidenum">
              <a:rPr lang="en-US" smtClean="0"/>
              <a:pPr/>
              <a:t>53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946150" y="193675"/>
            <a:ext cx="7283450" cy="931863"/>
          </a:xfrm>
        </p:spPr>
        <p:txBody>
          <a:bodyPr/>
          <a:lstStyle/>
          <a:p>
            <a:r>
              <a:rPr lang="en-US" dirty="0" smtClean="0"/>
              <a:t>Day 22 quiz questions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125538"/>
            <a:ext cx="8689975" cy="52308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Identify all the groups of equivalent protons in the molecule below and explain WHY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enantiotopic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 protons are equivalent while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diastereotopic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 protons are not.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sym typeface="Symbol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sym typeface="Symbol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sym typeface="Symbol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sym typeface="Symbol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sym typeface="Symbo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16-</a:t>
            </a:r>
            <a:fld id="{F565E953-FDFA-4540-8C4A-9B45DC8CCDA6}" type="slidenum">
              <a:rPr lang="en-US" smtClean="0"/>
              <a:pPr/>
              <a:t>54</a:t>
            </a:fld>
            <a:endParaRPr lang="en-US" smtClean="0"/>
          </a:p>
        </p:txBody>
      </p:sp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946150" y="2667000"/>
          <a:ext cx="14986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CS ChemDraw Drawing" r:id="rId3" imgW="836460" imgH="545082" progId="ChemDraw.Document.6.0">
                  <p:embed/>
                </p:oleObj>
              </mc:Choice>
              <mc:Fallback>
                <p:oleObj name="CS ChemDraw Drawing" r:id="rId3" imgW="836460" imgH="545082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2667000"/>
                        <a:ext cx="1498600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946150" y="239713"/>
            <a:ext cx="7283450" cy="968375"/>
          </a:xfrm>
        </p:spPr>
        <p:txBody>
          <a:bodyPr/>
          <a:lstStyle/>
          <a:p>
            <a:r>
              <a:rPr lang="en-US" dirty="0" smtClean="0"/>
              <a:t>Day 23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33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16-</a:t>
            </a:r>
            <a:fld id="{D9712282-6009-40A5-8E4C-2EAFC09E72F7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44475" y="1208088"/>
            <a:ext cx="8693150" cy="51482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Predict the chemical shift, integration, and splitting patterns for all of the protons in the following molecule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sym typeface="Symbol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sym typeface="Symbol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sym typeface="Symbol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sym typeface="Symbol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sym typeface="Symbol"/>
            </a:endParaRPr>
          </a:p>
        </p:txBody>
      </p:sp>
      <p:graphicFrame>
        <p:nvGraphicFramePr>
          <p:cNvPr id="13314" name="Object 7"/>
          <p:cNvGraphicFramePr>
            <a:graphicFrameLocks noChangeAspect="1"/>
          </p:cNvGraphicFramePr>
          <p:nvPr/>
        </p:nvGraphicFramePr>
        <p:xfrm>
          <a:off x="730250" y="2236788"/>
          <a:ext cx="950913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CS ChemDraw Drawing" r:id="rId3" imgW="527040" imgH="575544" progId="ChemDraw.Document.6.0">
                  <p:embed/>
                </p:oleObj>
              </mc:Choice>
              <mc:Fallback>
                <p:oleObj name="CS ChemDraw Drawing" r:id="rId3" imgW="527040" imgH="575544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2236788"/>
                        <a:ext cx="950913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1038225" y="225425"/>
            <a:ext cx="7113588" cy="960438"/>
          </a:xfrm>
        </p:spPr>
        <p:txBody>
          <a:bodyPr/>
          <a:lstStyle/>
          <a:p>
            <a:r>
              <a:rPr lang="en-US" dirty="0" smtClean="0"/>
              <a:t>Day 24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43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16-</a:t>
            </a:r>
            <a:fld id="{3B5AEDD0-D4AF-4550-974A-821420319BAB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44475" y="1185863"/>
            <a:ext cx="8693150" cy="51704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Predict the number of signals and chemical shifts in the 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13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/>
              </a:rPr>
              <a:t>C NMR spectrum and DEPT spectrum for the molecule below</a:t>
            </a:r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730250" y="2757488"/>
          <a:ext cx="95091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" name="CS ChemDraw Drawing" r:id="rId3" imgW="527040" imgH="575544" progId="ChemDraw.Document.6.0">
                  <p:embed/>
                </p:oleObj>
              </mc:Choice>
              <mc:Fallback>
                <p:oleObj name="CS ChemDraw Drawing" r:id="rId3" imgW="527040" imgH="575544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2757488"/>
                        <a:ext cx="950913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247650" y="193675"/>
            <a:ext cx="8689975" cy="931863"/>
          </a:xfrm>
        </p:spPr>
        <p:txBody>
          <a:bodyPr/>
          <a:lstStyle/>
          <a:p>
            <a:pPr eaLnBrk="1" hangingPunct="1"/>
            <a:r>
              <a:rPr lang="en-US" dirty="0" smtClean="0"/>
              <a:t>Day 24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9626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9 -</a:t>
            </a:r>
            <a:fld id="{32F1F7D7-76F5-4E3B-9909-9B8F287D504B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130300"/>
            <a:ext cx="8689975" cy="5038725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you want to favor addition rather than elimination, do you generally want a high or low temperature, and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247650" y="193675"/>
            <a:ext cx="8689975" cy="931863"/>
          </a:xfrm>
        </p:spPr>
        <p:txBody>
          <a:bodyPr/>
          <a:lstStyle/>
          <a:p>
            <a:r>
              <a:rPr lang="en-US" dirty="0" smtClean="0"/>
              <a:t>Day 24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9 -</a:t>
            </a:r>
            <a:fld id="{FF8B57FA-7215-44E8-A4F5-64136D43B8A2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130300"/>
            <a:ext cx="8689975" cy="5038725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Predict the major product for the addition reaction below.  Be aware of possible rearrangements and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stereochemical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concerns.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914400" y="2595563"/>
          <a:ext cx="3656013" cy="252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CS ChemDraw Drawing" r:id="rId4" imgW="3655530" imgH="2523226" progId="ChemDraw.Document.6.0">
                  <p:embed/>
                </p:oleObj>
              </mc:Choice>
              <mc:Fallback>
                <p:oleObj name="CS ChemDraw Drawing" r:id="rId4" imgW="3655530" imgH="2523226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5563"/>
                        <a:ext cx="3656013" cy="252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>
          <a:xfrm>
            <a:off x="247650" y="193675"/>
            <a:ext cx="8689975" cy="931863"/>
          </a:xfrm>
        </p:spPr>
        <p:txBody>
          <a:bodyPr/>
          <a:lstStyle/>
          <a:p>
            <a:r>
              <a:rPr lang="en-US" dirty="0" smtClean="0"/>
              <a:t>Day 24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9728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9 -</a:t>
            </a:r>
            <a:fld id="{3C9B4E5F-7313-469C-B2DD-91076BBD0139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130300"/>
            <a:ext cx="8689975" cy="5038725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and why will the concentration of acid affect whether an acid catalyzed 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hydration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will favor products or reactants at equilibrium?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31863"/>
          </a:xfrm>
        </p:spPr>
        <p:txBody>
          <a:bodyPr/>
          <a:lstStyle/>
          <a:p>
            <a:pPr eaLnBrk="1" hangingPunct="1"/>
            <a:r>
              <a:rPr lang="en-US" dirty="0" smtClean="0"/>
              <a:t>Day 3 quiz questions</a:t>
            </a:r>
          </a:p>
        </p:txBody>
      </p:sp>
      <p:sp>
        <p:nvSpPr>
          <p:cNvPr id="2150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8229600" cy="5159375"/>
          </a:xfrm>
        </p:spPr>
        <p:txBody>
          <a:bodyPr/>
          <a:lstStyle/>
          <a:p>
            <a:pPr eaLnBrk="1" hangingPunct="1"/>
            <a:r>
              <a:rPr lang="en-US" smtClean="0"/>
              <a:t>How many carbon and hydrogen atoms are in the following molecule?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2-</a:t>
            </a:r>
            <a:fld id="{6245916E-0BB7-41D1-9CFC-D5CAB18609D1}" type="slidenum">
              <a:rPr lang="en-US" smtClean="0"/>
              <a:pPr/>
              <a:t>6</a:t>
            </a:fld>
            <a:endParaRPr lang="en-US" smtClean="0"/>
          </a:p>
        </p:txBody>
      </p:sp>
      <p:graphicFrame>
        <p:nvGraphicFramePr>
          <p:cNvPr id="21506" name="Object 8"/>
          <p:cNvGraphicFramePr>
            <a:graphicFrameLocks noChangeAspect="1"/>
          </p:cNvGraphicFramePr>
          <p:nvPr/>
        </p:nvGraphicFramePr>
        <p:xfrm>
          <a:off x="3890963" y="2105025"/>
          <a:ext cx="1190625" cy="18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S ChemDraw Drawing" r:id="rId4" imgW="572670" imgH="883399" progId="ChemDraw.Document.6.0">
                  <p:embed/>
                </p:oleObj>
              </mc:Choice>
              <mc:Fallback>
                <p:oleObj name="CS ChemDraw Drawing" r:id="rId4" imgW="572670" imgH="883399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3" y="2105025"/>
                        <a:ext cx="1190625" cy="183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>
          <a:xfrm>
            <a:off x="247650" y="193675"/>
            <a:ext cx="8689975" cy="931863"/>
          </a:xfrm>
        </p:spPr>
        <p:txBody>
          <a:bodyPr/>
          <a:lstStyle/>
          <a:p>
            <a:r>
              <a:rPr lang="en-US" dirty="0" smtClean="0"/>
              <a:t>Day 25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9830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9 -</a:t>
            </a:r>
            <a:fld id="{3013BA6A-77E9-4E1D-B15E-12433C99CBE2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130300"/>
            <a:ext cx="8689975" cy="5038725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 an example reaction for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Markovnikov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hydration without the possibility of rearrangement.</a:t>
            </a: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 an example reaction for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antiMarkovnikov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hydration.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247650" y="193675"/>
            <a:ext cx="8689975" cy="931863"/>
          </a:xfrm>
        </p:spPr>
        <p:txBody>
          <a:bodyPr/>
          <a:lstStyle/>
          <a:p>
            <a:r>
              <a:rPr lang="en-US" dirty="0" smtClean="0"/>
              <a:t>Day 25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9933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9 -</a:t>
            </a:r>
            <a:fld id="{78436BD1-A28B-49E6-BEEA-58D9E751FB1E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130300"/>
            <a:ext cx="8689975" cy="5038725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Should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halogenation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reaction be overall first or second order kinetics?  Also, Explain why it gives anti addition rather than syn.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247650" y="193675"/>
            <a:ext cx="8689975" cy="931863"/>
          </a:xfrm>
        </p:spPr>
        <p:txBody>
          <a:bodyPr/>
          <a:lstStyle/>
          <a:p>
            <a:r>
              <a:rPr lang="en-US" dirty="0" smtClean="0"/>
              <a:t>Day 26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9 -</a:t>
            </a:r>
            <a:fld id="{131CCAE8-F3DC-464A-B645-165B17398C20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130300"/>
            <a:ext cx="8689975" cy="5038725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reagents are necessary to achieve the following synthesis?</a:t>
            </a:r>
          </a:p>
        </p:txBody>
      </p:sp>
      <p:graphicFrame>
        <p:nvGraphicFramePr>
          <p:cNvPr id="11266" name="Object 7"/>
          <p:cNvGraphicFramePr>
            <a:graphicFrameLocks noChangeAspect="1"/>
          </p:cNvGraphicFramePr>
          <p:nvPr/>
        </p:nvGraphicFramePr>
        <p:xfrm>
          <a:off x="787400" y="2451100"/>
          <a:ext cx="54133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CS ChemDraw Drawing" r:id="rId4" imgW="5412960" imgH="983950" progId="ChemDraw.Document.6.0">
                  <p:embed/>
                </p:oleObj>
              </mc:Choice>
              <mc:Fallback>
                <p:oleObj name="CS ChemDraw Drawing" r:id="rId4" imgW="5412960" imgH="983950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2451100"/>
                        <a:ext cx="54133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31863"/>
          </a:xfrm>
        </p:spPr>
        <p:txBody>
          <a:bodyPr/>
          <a:lstStyle/>
          <a:p>
            <a:pPr eaLnBrk="1" hangingPunct="1"/>
            <a:r>
              <a:rPr lang="en-US" dirty="0" smtClean="0"/>
              <a:t>Day 26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92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10 -</a:t>
            </a:r>
            <a:fld id="{728E4B9B-AE41-4FFA-BEFF-0CA4BC871BB1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147638" y="1143000"/>
            <a:ext cx="8789987" cy="521335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Name the molecule</a:t>
            </a: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buFont typeface="Arial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the structure of 2,2-dimethyl-6-chloro-3-heptyne</a:t>
            </a:r>
            <a:endParaRPr lang="en-US" dirty="0" smtClean="0">
              <a:solidFill>
                <a:srgbClr val="00B0F0"/>
              </a:solidFill>
            </a:endParaRP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3868738" y="1049338"/>
          <a:ext cx="2794000" cy="156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CS ChemDraw Drawing" r:id="rId3" imgW="2794770" imgH="1563268" progId="ChemDraw.Document.6.0">
                  <p:embed/>
                </p:oleObj>
              </mc:Choice>
              <mc:Fallback>
                <p:oleObj name="CS ChemDraw Drawing" r:id="rId3" imgW="2794770" imgH="1563268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1049338"/>
                        <a:ext cx="2794000" cy="156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31863"/>
          </a:xfrm>
        </p:spPr>
        <p:txBody>
          <a:bodyPr/>
          <a:lstStyle/>
          <a:p>
            <a:r>
              <a:rPr lang="en-US" dirty="0" smtClean="0"/>
              <a:t>Day 27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583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10 -</a:t>
            </a:r>
            <a:fld id="{DB4D01FE-C06E-4B8E-BD4C-44A7E45D5AD0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147638" y="1143000"/>
            <a:ext cx="8789987" cy="521335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 2 sets of reagents that could be used to synthesize 1-pentyne through the elimination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dihalide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31863"/>
          </a:xfrm>
        </p:spPr>
        <p:txBody>
          <a:bodyPr/>
          <a:lstStyle/>
          <a:p>
            <a:r>
              <a:rPr lang="en-US" dirty="0" smtClean="0"/>
              <a:t>Day 27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5939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10 -</a:t>
            </a:r>
            <a:fld id="{6663DEE3-3875-45B8-A4F1-9C8F42D2E7E9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147638" y="1143000"/>
            <a:ext cx="8789987" cy="521335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 a set of reagents that could be used to synthesize cis-2-pentene from an addition reaction.</a:t>
            </a: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 a set of reagents that could be used to synthesize trans-2-pentene from an addition reaction.</a:t>
            </a:r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31863"/>
          </a:xfrm>
        </p:spPr>
        <p:txBody>
          <a:bodyPr/>
          <a:lstStyle/>
          <a:p>
            <a:r>
              <a:rPr lang="en-US" dirty="0" smtClean="0"/>
              <a:t>Day 27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604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10 -</a:t>
            </a:r>
            <a:fld id="{96FB24C3-796B-4E04-A3CD-79A5EEADDF1B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147638" y="1143000"/>
            <a:ext cx="8789987" cy="521335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 a set of reagents that could be used to synthesize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ketone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from an addition reaction.</a:t>
            </a: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 a set of reagents that could be used to synthesize an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aldehyde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from an addition reaction.</a:t>
            </a:r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31863"/>
          </a:xfrm>
        </p:spPr>
        <p:txBody>
          <a:bodyPr/>
          <a:lstStyle/>
          <a:p>
            <a:r>
              <a:rPr lang="en-US" dirty="0" smtClean="0"/>
              <a:t>Day 27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102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10 -</a:t>
            </a:r>
            <a:fld id="{8455358F-3811-4C06-B0F9-A2A436539D06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147638" y="1143000"/>
            <a:ext cx="8789987" cy="521335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necessary reagents to complete the synthesis below.</a:t>
            </a:r>
            <a:endParaRPr lang="en-US" dirty="0" smtClean="0">
              <a:solidFill>
                <a:srgbClr val="00B0F0"/>
              </a:solidFill>
            </a:endParaRP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801688" y="2239963"/>
          <a:ext cx="6094412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" name="CS ChemDraw Drawing" r:id="rId3" imgW="6094170" imgH="976402" progId="ChemDraw.Document.6.0">
                  <p:embed/>
                </p:oleObj>
              </mc:Choice>
              <mc:Fallback>
                <p:oleObj name="CS ChemDraw Drawing" r:id="rId3" imgW="6094170" imgH="976402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2239963"/>
                        <a:ext cx="6094412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457200" y="193675"/>
            <a:ext cx="8229600" cy="931863"/>
          </a:xfrm>
        </p:spPr>
        <p:txBody>
          <a:bodyPr/>
          <a:lstStyle/>
          <a:p>
            <a:r>
              <a:rPr lang="en-US" dirty="0" smtClean="0"/>
              <a:t>Day 3 quiz questions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8229600" cy="5159375"/>
          </a:xfrm>
        </p:spPr>
        <p:txBody>
          <a:bodyPr/>
          <a:lstStyle/>
          <a:p>
            <a:pPr eaLnBrk="1" hangingPunct="1"/>
            <a:r>
              <a:rPr lang="en-US" smtClean="0"/>
              <a:t>Draw the bond-line structures from the following formulas: </a:t>
            </a:r>
          </a:p>
          <a:p>
            <a:pPr eaLnBrk="1" hangingPunct="1"/>
            <a:r>
              <a:rPr lang="en-US" smtClean="0"/>
              <a:t>C(CH</a:t>
            </a:r>
            <a:r>
              <a:rPr lang="en-US" baseline="-25000" smtClean="0"/>
              <a:t>3</a:t>
            </a:r>
            <a:r>
              <a:rPr lang="en-US" smtClean="0"/>
              <a:t>)</a:t>
            </a:r>
            <a:r>
              <a:rPr lang="en-US" baseline="-25000" smtClean="0"/>
              <a:t>3</a:t>
            </a:r>
            <a:r>
              <a:rPr lang="en-US" smtClean="0"/>
              <a:t>CN</a:t>
            </a:r>
            <a:endParaRPr lang="en-US" baseline="-25000" smtClean="0"/>
          </a:p>
          <a:p>
            <a:pPr eaLnBrk="1" hangingPunct="1"/>
            <a:endParaRPr lang="en-US" baseline="-25000" smtClean="0"/>
          </a:p>
          <a:p>
            <a:pPr eaLnBrk="1" hangingPunct="1"/>
            <a:endParaRPr lang="en-US" baseline="-25000" smtClean="0"/>
          </a:p>
          <a:p>
            <a:pPr eaLnBrk="1" hangingPunct="1"/>
            <a:endParaRPr lang="en-US" baseline="-25000" smtClean="0"/>
          </a:p>
          <a:p>
            <a:pPr eaLnBrk="1" hangingPunct="1"/>
            <a:r>
              <a:rPr lang="en-US" smtClean="0"/>
              <a:t>Cl</a:t>
            </a:r>
            <a:r>
              <a:rPr lang="en-US" baseline="-25000" smtClean="0"/>
              <a:t>2</a:t>
            </a:r>
            <a:r>
              <a:rPr lang="en-US" smtClean="0"/>
              <a:t>CH(CH2)</a:t>
            </a:r>
            <a:r>
              <a:rPr lang="en-US" baseline="-25000" smtClean="0"/>
              <a:t>5</a:t>
            </a:r>
            <a:r>
              <a:rPr lang="en-US" smtClean="0"/>
              <a:t>CO</a:t>
            </a:r>
            <a:r>
              <a:rPr lang="en-US" baseline="-25000" smtClean="0"/>
              <a:t>2</a:t>
            </a:r>
            <a:r>
              <a:rPr lang="en-US" smtClean="0"/>
              <a:t>H</a:t>
            </a:r>
          </a:p>
          <a:p>
            <a:pPr eaLnBrk="1" hangingPunct="1"/>
            <a:endParaRPr lang="en-US" baseline="-25000" smtClean="0"/>
          </a:p>
          <a:p>
            <a:pPr eaLnBrk="1" hangingPunct="1"/>
            <a:endParaRPr lang="en-US" baseline="-25000" smtClean="0"/>
          </a:p>
          <a:p>
            <a:pPr eaLnBrk="1" hangingPunct="1"/>
            <a:endParaRPr lang="en-US" baseline="-25000" smtClean="0"/>
          </a:p>
          <a:p>
            <a:pPr eaLnBrk="1" hangingPunct="1"/>
            <a:r>
              <a:rPr lang="en-US" smtClean="0"/>
              <a:t>CH</a:t>
            </a:r>
            <a:r>
              <a:rPr lang="en-US" baseline="-25000" smtClean="0"/>
              <a:t>3</a:t>
            </a:r>
            <a:r>
              <a:rPr lang="en-US" smtClean="0"/>
              <a:t>CHBrCH(NH</a:t>
            </a:r>
            <a:r>
              <a:rPr lang="en-US" baseline="-25000" smtClean="0"/>
              <a:t>2</a:t>
            </a:r>
            <a:r>
              <a:rPr lang="en-US" smtClean="0"/>
              <a:t>)C(CH</a:t>
            </a:r>
            <a:r>
              <a:rPr lang="en-US" baseline="-25000" smtClean="0"/>
              <a:t>3</a:t>
            </a:r>
            <a:r>
              <a:rPr lang="en-US" smtClean="0"/>
              <a:t>)</a:t>
            </a:r>
            <a:r>
              <a:rPr lang="en-US" baseline="-25000" smtClean="0"/>
              <a:t>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75782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2-</a:t>
            </a:r>
            <a:fld id="{052F28B9-9E9E-41C4-8D0F-F645F1EEE28C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457200" y="117475"/>
            <a:ext cx="8229600" cy="1444625"/>
          </a:xfrm>
        </p:spPr>
        <p:txBody>
          <a:bodyPr/>
          <a:lstStyle/>
          <a:p>
            <a:r>
              <a:rPr lang="en-US" dirty="0" smtClean="0"/>
              <a:t>Day 4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2-</a:t>
            </a:r>
            <a:fld id="{6BA1B94C-A24C-4FCC-9614-BB6682B2C70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5" name="Content Placeholder 2"/>
          <p:cNvSpPr>
            <a:spLocks noGrp="1"/>
          </p:cNvSpPr>
          <p:nvPr>
            <p:ph sz="half" idx="1"/>
          </p:nvPr>
        </p:nvSpPr>
        <p:spPr>
          <a:xfrm>
            <a:off x="193675" y="1562100"/>
            <a:ext cx="8743950" cy="4478338"/>
          </a:xfrm>
        </p:spPr>
        <p:txBody>
          <a:bodyPr/>
          <a:lstStyle/>
          <a:p>
            <a:pPr eaLnBrk="1" hangingPunct="1"/>
            <a:r>
              <a:rPr lang="en-US" smtClean="0"/>
              <a:t>Fill in any necessary formal charge on the molecule below</a:t>
            </a:r>
          </a:p>
        </p:txBody>
      </p:sp>
      <p:graphicFrame>
        <p:nvGraphicFramePr>
          <p:cNvPr id="22530" name="Object 8"/>
          <p:cNvGraphicFramePr>
            <a:graphicFrameLocks noChangeAspect="1"/>
          </p:cNvGraphicFramePr>
          <p:nvPr/>
        </p:nvGraphicFramePr>
        <p:xfrm>
          <a:off x="3295650" y="2940050"/>
          <a:ext cx="2190750" cy="157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S ChemDraw Drawing" r:id="rId4" imgW="1362150" imgH="976672" progId="ChemDraw.Document.6.0">
                  <p:embed/>
                </p:oleObj>
              </mc:Choice>
              <mc:Fallback>
                <p:oleObj name="CS ChemDraw Drawing" r:id="rId4" imgW="1362150" imgH="976672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2940050"/>
                        <a:ext cx="2190750" cy="157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457200" y="117475"/>
            <a:ext cx="8229600" cy="1444625"/>
          </a:xfrm>
        </p:spPr>
        <p:txBody>
          <a:bodyPr/>
          <a:lstStyle/>
          <a:p>
            <a:r>
              <a:rPr lang="en-US" dirty="0" smtClean="0"/>
              <a:t>Day 4 quiz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Klein, </a:t>
            </a:r>
            <a:r>
              <a:rPr lang="en-US">
                <a:solidFill>
                  <a:schemeClr val="accent2"/>
                </a:solidFill>
              </a:rPr>
              <a:t>Organic Chemistry </a:t>
            </a:r>
            <a:r>
              <a:rPr lang="en-US">
                <a:solidFill>
                  <a:schemeClr val="accent3"/>
                </a:solidFill>
              </a:rPr>
              <a:t>1e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Copyright 2012 John Wiley &amp; Sons, Inc.</a:t>
            </a:r>
          </a:p>
        </p:txBody>
      </p:sp>
      <p:sp>
        <p:nvSpPr>
          <p:cNvPr id="23558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2-</a:t>
            </a:r>
            <a:fld id="{0A6FB438-9247-4651-B941-20CAB88BF99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Content Placeholder 2"/>
          <p:cNvSpPr>
            <a:spLocks noGrp="1"/>
          </p:cNvSpPr>
          <p:nvPr>
            <p:ph sz="half" idx="1"/>
          </p:nvPr>
        </p:nvSpPr>
        <p:spPr>
          <a:xfrm>
            <a:off x="193675" y="1562100"/>
            <a:ext cx="8743950" cy="4478338"/>
          </a:xfrm>
        </p:spPr>
        <p:txBody>
          <a:bodyPr/>
          <a:lstStyle/>
          <a:p>
            <a:pPr eaLnBrk="1" hangingPunct="1"/>
            <a:r>
              <a:rPr lang="en-US" smtClean="0"/>
              <a:t>Fill in any necessary lone pairs in the structure below</a:t>
            </a:r>
          </a:p>
        </p:txBody>
      </p:sp>
      <p:graphicFrame>
        <p:nvGraphicFramePr>
          <p:cNvPr id="23554" name="Object 8"/>
          <p:cNvGraphicFramePr>
            <a:graphicFrameLocks noChangeAspect="1"/>
          </p:cNvGraphicFramePr>
          <p:nvPr/>
        </p:nvGraphicFramePr>
        <p:xfrm>
          <a:off x="2755900" y="2328863"/>
          <a:ext cx="3286125" cy="196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S ChemDraw Drawing" r:id="rId4" imgW="1840590" imgH="1099868" progId="ChemDraw.Document.6.0">
                  <p:embed/>
                </p:oleObj>
              </mc:Choice>
              <mc:Fallback>
                <p:oleObj name="CS ChemDraw Drawing" r:id="rId4" imgW="1840590" imgH="1099868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2328863"/>
                        <a:ext cx="3286125" cy="196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2703</Words>
  <Application>Microsoft Office PowerPoint</Application>
  <PresentationFormat>On-screen Show (4:3)</PresentationFormat>
  <Paragraphs>497</Paragraphs>
  <Slides>67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9" baseType="lpstr">
      <vt:lpstr>Office Theme</vt:lpstr>
      <vt:lpstr>CS ChemDraw Drawing</vt:lpstr>
      <vt:lpstr>Day 2 quiz questions</vt:lpstr>
      <vt:lpstr>Day 2 quiz questions</vt:lpstr>
      <vt:lpstr>Day 2 quiz questions</vt:lpstr>
      <vt:lpstr>Day 2 quiz questions</vt:lpstr>
      <vt:lpstr>Day 3 quiz questions</vt:lpstr>
      <vt:lpstr>Day 3 quiz questions</vt:lpstr>
      <vt:lpstr>Day 3 quiz questions</vt:lpstr>
      <vt:lpstr>Day 4 quiz questions</vt:lpstr>
      <vt:lpstr>Day 4 quiz questions</vt:lpstr>
      <vt:lpstr>Day 4 quiz questions</vt:lpstr>
      <vt:lpstr>Day 5 quiz questions</vt:lpstr>
      <vt:lpstr>Day 5 quiz questions</vt:lpstr>
      <vt:lpstr>Day 5 quiz questions</vt:lpstr>
      <vt:lpstr>Day 5 quiz questions</vt:lpstr>
      <vt:lpstr>Day 6 quiz questions</vt:lpstr>
      <vt:lpstr>Day 8 quiz questions</vt:lpstr>
      <vt:lpstr>Day 8 quiz questions</vt:lpstr>
      <vt:lpstr>Day 9 quiz questions</vt:lpstr>
      <vt:lpstr>Day 9 quiz questions</vt:lpstr>
      <vt:lpstr>Day 10 quiz questions</vt:lpstr>
      <vt:lpstr>Day 10 quiz questions</vt:lpstr>
      <vt:lpstr>Day 10 quiz questions</vt:lpstr>
      <vt:lpstr>Day 10 quiz questions</vt:lpstr>
      <vt:lpstr>Day 10 quiz questions</vt:lpstr>
      <vt:lpstr>Day 10 quiz questions</vt:lpstr>
      <vt:lpstr>Day 10 quiz questions</vt:lpstr>
      <vt:lpstr>Day 11 quiz questions</vt:lpstr>
      <vt:lpstr>Day 11 quiz questions</vt:lpstr>
      <vt:lpstr>Day 11 quiz questions</vt:lpstr>
      <vt:lpstr>Day 11 quiz questions</vt:lpstr>
      <vt:lpstr>Day 12 quiz questions</vt:lpstr>
      <vt:lpstr>Day 12 quiz questions</vt:lpstr>
      <vt:lpstr>Day 12 quiz questions</vt:lpstr>
      <vt:lpstr>Day 13 quiz questions</vt:lpstr>
      <vt:lpstr>Day 13 quiz questions</vt:lpstr>
      <vt:lpstr>Day 13 quiz questions</vt:lpstr>
      <vt:lpstr>Day 15 quiz questions</vt:lpstr>
      <vt:lpstr>Day 15  quiz questions</vt:lpstr>
      <vt:lpstr>Day 15 quiz questions</vt:lpstr>
      <vt:lpstr>Day 16 quiz questions</vt:lpstr>
      <vt:lpstr>Day 16 quiz questions</vt:lpstr>
      <vt:lpstr>Day 17 quiz questions</vt:lpstr>
      <vt:lpstr>Day 17 quiz questions</vt:lpstr>
      <vt:lpstr>Day 17 quiz questions</vt:lpstr>
      <vt:lpstr>Day 17 quiz questions</vt:lpstr>
      <vt:lpstr>Day 18 quiz questions</vt:lpstr>
      <vt:lpstr>Day 18 quiz questions</vt:lpstr>
      <vt:lpstr>Day 19 quiz questions</vt:lpstr>
      <vt:lpstr>Day 19 quiz questions</vt:lpstr>
      <vt:lpstr>Day 20 quiz questions</vt:lpstr>
      <vt:lpstr>Day 20 quiz questions</vt:lpstr>
      <vt:lpstr>Day 20 quiz questions</vt:lpstr>
      <vt:lpstr>Day 22 quiz questions</vt:lpstr>
      <vt:lpstr>Day 22 quiz questions</vt:lpstr>
      <vt:lpstr>Day 23 quiz questions</vt:lpstr>
      <vt:lpstr>Day 24 quiz questions</vt:lpstr>
      <vt:lpstr>Day 24 quiz questions</vt:lpstr>
      <vt:lpstr>Day 24 quiz questions</vt:lpstr>
      <vt:lpstr>Day 24 quiz questions</vt:lpstr>
      <vt:lpstr>Day 25 quiz questions</vt:lpstr>
      <vt:lpstr>Day 25 quiz questions</vt:lpstr>
      <vt:lpstr>Day 26 quiz questions</vt:lpstr>
      <vt:lpstr>Day 26 quiz questions</vt:lpstr>
      <vt:lpstr>Day 27 quiz questions</vt:lpstr>
      <vt:lpstr>Day 27 quiz questions</vt:lpstr>
      <vt:lpstr>Day 27 quiz questions</vt:lpstr>
      <vt:lpstr>Day 27 quiz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quiz questions</dc:title>
  <dc:creator>jbeil</dc:creator>
  <cp:lastModifiedBy>Lab Instructor</cp:lastModifiedBy>
  <cp:revision>14</cp:revision>
  <dcterms:created xsi:type="dcterms:W3CDTF">2016-07-14T16:04:49Z</dcterms:created>
  <dcterms:modified xsi:type="dcterms:W3CDTF">2016-10-05T12:40:35Z</dcterms:modified>
</cp:coreProperties>
</file>