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731" r:id="rId1"/>
    <p:sldMasterId id="2147483660" r:id="rId2"/>
    <p:sldMasterId id="2147483669" r:id="rId3"/>
    <p:sldMasterId id="2147483735" r:id="rId4"/>
    <p:sldMasterId id="2147483714" r:id="rId5"/>
    <p:sldMasterId id="2147483701" r:id="rId6"/>
    <p:sldMasterId id="2147483689" r:id="rId7"/>
  </p:sldMasterIdLst>
  <p:notesMasterIdLst>
    <p:notesMasterId r:id="rId28"/>
  </p:notesMasterIdLst>
  <p:sldIdLst>
    <p:sldId id="429" r:id="rId8"/>
    <p:sldId id="390" r:id="rId9"/>
    <p:sldId id="446" r:id="rId10"/>
    <p:sldId id="447" r:id="rId11"/>
    <p:sldId id="460" r:id="rId12"/>
    <p:sldId id="454" r:id="rId13"/>
    <p:sldId id="430" r:id="rId14"/>
    <p:sldId id="413" r:id="rId15"/>
    <p:sldId id="449" r:id="rId16"/>
    <p:sldId id="450" r:id="rId17"/>
    <p:sldId id="453" r:id="rId18"/>
    <p:sldId id="432" r:id="rId19"/>
    <p:sldId id="433" r:id="rId20"/>
    <p:sldId id="418" r:id="rId21"/>
    <p:sldId id="434" r:id="rId22"/>
    <p:sldId id="411" r:id="rId23"/>
    <p:sldId id="408" r:id="rId24"/>
    <p:sldId id="393" r:id="rId25"/>
    <p:sldId id="420" r:id="rId26"/>
    <p:sldId id="414" r:id="rId27"/>
  </p:sldIdLst>
  <p:sldSz cx="9144000" cy="6858000" type="screen4x3"/>
  <p:notesSz cx="70104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1D45"/>
    <a:srgbClr val="003057"/>
    <a:srgbClr val="A4C8E1"/>
    <a:srgbClr val="BC3277"/>
    <a:srgbClr val="0065C0"/>
    <a:srgbClr val="3FACA1"/>
    <a:srgbClr val="003F77"/>
    <a:srgbClr val="348981"/>
    <a:srgbClr val="02C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C9E483-509B-4F09-86BB-F1F5CEC6F2E7}">
  <a:tblStyle styleId="{27C9E483-509B-4F09-86BB-F1F5CEC6F2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FBFA"/>
          </a:solidFill>
        </a:fill>
      </a:tcStyle>
    </a:wholeTbl>
    <a:band1H>
      <a:tcStyle>
        <a:tcBdr/>
        <a:fill>
          <a:solidFill>
            <a:srgbClr val="CBF6F4"/>
          </a:solidFill>
        </a:fill>
      </a:tcStyle>
    </a:band1H>
    <a:band1V>
      <a:tcStyle>
        <a:tcBdr/>
        <a:fill>
          <a:solidFill>
            <a:srgbClr val="CBF6F4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2" autoAdjust="0"/>
    <p:restoredTop sz="85176" autoAdjust="0"/>
  </p:normalViewPr>
  <p:slideViewPr>
    <p:cSldViewPr>
      <p:cViewPr varScale="1">
        <p:scale>
          <a:sx n="87" d="100"/>
          <a:sy n="87" d="100"/>
        </p:scale>
        <p:origin x="121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indent="0" algn="l" rtl="0">
              <a:spcBef>
                <a:spcPts val="0"/>
              </a:spcBef>
              <a:defRPr>
                <a:latin typeface="Calibri"/>
                <a:ea typeface="Calibri"/>
                <a:cs typeface="Calibri"/>
              </a:defRPr>
            </a:lvl1pPr>
            <a:lvl2pPr marL="465887" marR="0" indent="0" algn="l" rtl="0">
              <a:spcBef>
                <a:spcPts val="0"/>
              </a:spcBef>
              <a:defRPr/>
            </a:lvl2pPr>
            <a:lvl3pPr marL="931774" marR="0" indent="0" algn="l" rtl="0">
              <a:spcBef>
                <a:spcPts val="0"/>
              </a:spcBef>
              <a:defRPr/>
            </a:lvl3pPr>
            <a:lvl4pPr marL="1397660" marR="0" indent="0" algn="l" rtl="0">
              <a:spcBef>
                <a:spcPts val="0"/>
              </a:spcBef>
              <a:defRPr/>
            </a:lvl4pPr>
            <a:lvl5pPr marL="1863547" marR="0" indent="0" algn="l" rtl="0">
              <a:spcBef>
                <a:spcPts val="0"/>
              </a:spcBef>
              <a:defRPr/>
            </a:lvl5pPr>
            <a:lvl6pPr marL="2329434" marR="0" indent="0" algn="l" rtl="0">
              <a:spcBef>
                <a:spcPts val="0"/>
              </a:spcBef>
              <a:defRPr/>
            </a:lvl6pPr>
            <a:lvl7pPr marL="2795321" marR="0" indent="0" algn="l" rtl="0">
              <a:spcBef>
                <a:spcPts val="0"/>
              </a:spcBef>
              <a:defRPr/>
            </a:lvl7pPr>
            <a:lvl8pPr marL="3261208" marR="0" indent="0" algn="l" rtl="0">
              <a:spcBef>
                <a:spcPts val="0"/>
              </a:spcBef>
              <a:defRPr/>
            </a:lvl8pPr>
            <a:lvl9pPr marL="3727094" marR="0" indent="0" algn="l" rtl="0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indent="0" algn="r" rtl="0">
              <a:spcBef>
                <a:spcPts val="0"/>
              </a:spcBef>
              <a:defRPr>
                <a:latin typeface="Calibri"/>
                <a:ea typeface="Calibri"/>
                <a:cs typeface="Calibri"/>
              </a:defRPr>
            </a:lvl1pPr>
            <a:lvl2pPr marL="465887" marR="0" indent="0" algn="l" rtl="0">
              <a:spcBef>
                <a:spcPts val="0"/>
              </a:spcBef>
              <a:defRPr/>
            </a:lvl2pPr>
            <a:lvl3pPr marL="931774" marR="0" indent="0" algn="l" rtl="0">
              <a:spcBef>
                <a:spcPts val="0"/>
              </a:spcBef>
              <a:defRPr/>
            </a:lvl3pPr>
            <a:lvl4pPr marL="1397660" marR="0" indent="0" algn="l" rtl="0">
              <a:spcBef>
                <a:spcPts val="0"/>
              </a:spcBef>
              <a:defRPr/>
            </a:lvl4pPr>
            <a:lvl5pPr marL="1863547" marR="0" indent="0" algn="l" rtl="0">
              <a:spcBef>
                <a:spcPts val="0"/>
              </a:spcBef>
              <a:defRPr/>
            </a:lvl5pPr>
            <a:lvl6pPr marL="2329434" marR="0" indent="0" algn="l" rtl="0">
              <a:spcBef>
                <a:spcPts val="0"/>
              </a:spcBef>
              <a:defRPr/>
            </a:lvl6pPr>
            <a:lvl7pPr marL="2795321" marR="0" indent="0" algn="l" rtl="0">
              <a:spcBef>
                <a:spcPts val="0"/>
              </a:spcBef>
              <a:defRPr/>
            </a:lvl7pPr>
            <a:lvl8pPr marL="3261208" marR="0" indent="0" algn="l" rtl="0">
              <a:spcBef>
                <a:spcPts val="0"/>
              </a:spcBef>
              <a:defRPr/>
            </a:lvl8pPr>
            <a:lvl9pPr marL="3727094" marR="0" indent="0" algn="l" rtl="0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indent="0" algn="l" rtl="0">
              <a:spcBef>
                <a:spcPts val="0"/>
              </a:spcBef>
              <a:defRPr>
                <a:latin typeface="Calibri"/>
                <a:ea typeface="Calibri"/>
                <a:cs typeface="Calibri"/>
              </a:defRPr>
            </a:lvl1pPr>
            <a:lvl2pPr marL="465887" marR="0" indent="0" algn="l" rtl="0">
              <a:spcBef>
                <a:spcPts val="0"/>
              </a:spcBef>
              <a:defRPr/>
            </a:lvl2pPr>
            <a:lvl3pPr marL="931774" marR="0" indent="0" algn="l" rtl="0">
              <a:spcBef>
                <a:spcPts val="0"/>
              </a:spcBef>
              <a:defRPr/>
            </a:lvl3pPr>
            <a:lvl4pPr marL="1397660" marR="0" indent="0" algn="l" rtl="0">
              <a:spcBef>
                <a:spcPts val="0"/>
              </a:spcBef>
              <a:defRPr/>
            </a:lvl4pPr>
            <a:lvl5pPr marL="1863547" marR="0" indent="0" algn="l" rtl="0">
              <a:spcBef>
                <a:spcPts val="0"/>
              </a:spcBef>
              <a:defRPr/>
            </a:lvl5pPr>
            <a:lvl6pPr marL="2329434" marR="0" indent="0" algn="l" rtl="0">
              <a:spcBef>
                <a:spcPts val="0"/>
              </a:spcBef>
              <a:defRPr/>
            </a:lvl6pPr>
            <a:lvl7pPr marL="2795321" marR="0" indent="0" algn="l" rtl="0">
              <a:spcBef>
                <a:spcPts val="0"/>
              </a:spcBef>
              <a:defRPr/>
            </a:lvl7pPr>
            <a:lvl8pPr marL="3261208" marR="0" indent="0" algn="l" rtl="0">
              <a:spcBef>
                <a:spcPts val="0"/>
              </a:spcBef>
              <a:defRPr/>
            </a:lvl8pPr>
            <a:lvl9pPr marL="3727094" marR="0" indent="0" algn="l" rtl="0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38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2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BC406-0B89-4CE0-AB36-5582A6626BD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5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5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540CA-CBF0-4F7F-9B6B-CA1D55B5625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10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540CA-CBF0-4F7F-9B6B-CA1D55B5625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4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1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36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7CCC-7DF7-4EE0-9321-57453A1E16F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22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7CCC-7DF7-4EE0-9321-57453A1E16F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4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8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53340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B5A322-0572-4963-ACCA-3A69236EB0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18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FBE90B-D992-4B5E-9FB8-D74531A158BA}" type="datetimeFigureOut">
              <a:rPr lang="en-US" smtClean="0"/>
              <a:pPr/>
              <a:t>4/10/2017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C189F73-6E46-4A96-A3D5-3FAD5B8F45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311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3396" y="6582534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AB8045-C072-4B55-9761-5B25B947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" y="5996125"/>
            <a:ext cx="110917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74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762000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923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gray">
          <a:xfrm>
            <a:off x="242937" y="-39747"/>
            <a:ext cx="8656646" cy="2295525"/>
          </a:xfrm>
          <a:prstGeom prst="rect">
            <a:avLst/>
          </a:prstGeom>
          <a:solidFill>
            <a:srgbClr val="003F77"/>
          </a:solidFill>
          <a:ln w="9525" algn="ctr">
            <a:noFill/>
            <a:miter lim="800000"/>
            <a:headEnd/>
            <a:tailEnd/>
          </a:ln>
        </p:spPr>
        <p:txBody>
          <a:bodyPr lIns="80351" tIns="64281" rIns="80351" bIns="64281" rtlCol="0" anchor="ctr"/>
          <a:lstStyle/>
          <a:p>
            <a:pPr marR="0" algn="ctr" defTabSz="816337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424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42937" y="2444400"/>
            <a:ext cx="8656646" cy="923116"/>
          </a:xfrm>
        </p:spPr>
        <p:txBody>
          <a:bodyPr anchor="t" anchorCtr="0">
            <a:noAutofit/>
          </a:bodyPr>
          <a:lstStyle>
            <a:lvl1pPr>
              <a:defRPr sz="4499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page</a:t>
            </a:r>
          </a:p>
        </p:txBody>
      </p:sp>
      <p:sp>
        <p:nvSpPr>
          <p:cNvPr id="93" name="Text Placeholder 92"/>
          <p:cNvSpPr>
            <a:spLocks noGrp="1"/>
          </p:cNvSpPr>
          <p:nvPr>
            <p:ph type="body" sz="quarter" idx="10" hasCustomPrompt="1"/>
          </p:nvPr>
        </p:nvSpPr>
        <p:spPr>
          <a:xfrm>
            <a:off x="242937" y="3506402"/>
            <a:ext cx="8656646" cy="620713"/>
          </a:xfrm>
        </p:spPr>
        <p:txBody>
          <a:bodyPr/>
          <a:lstStyle>
            <a:lvl1pPr>
              <a:spcBef>
                <a:spcPts val="1072"/>
              </a:spcBef>
              <a:defRPr sz="1424" b="0"/>
            </a:lvl1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4" y="6199085"/>
            <a:ext cx="1108888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43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01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56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http://i0.wp.com/howfreelance.com/blog/wp-content/uploads/2015/07/Promote-your-freelance-skills-e143678825433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712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0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88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two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42938" y="1792738"/>
            <a:ext cx="7962927" cy="299954"/>
          </a:xfrm>
        </p:spPr>
        <p:txBody>
          <a:bodyPr anchor="b" anchorCtr="0">
            <a:spAutoFit/>
          </a:bodyPr>
          <a:lstStyle>
            <a:lvl1pPr marL="0" marR="0" indent="0" algn="l" defTabSz="816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349" b="0">
                <a:solidFill>
                  <a:sysClr val="windowText" lastClr="000000"/>
                </a:solidFill>
              </a:defRPr>
            </a:lvl1pPr>
            <a:lvl2pPr marL="40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42936" y="324002"/>
            <a:ext cx="7962927" cy="1107739"/>
          </a:xfrm>
        </p:spPr>
        <p:txBody>
          <a:bodyPr anchor="t" anchorCtr="0">
            <a:noAutofit/>
          </a:bodyPr>
          <a:lstStyle>
            <a:lvl1pPr>
              <a:defRPr sz="2699">
                <a:solidFill>
                  <a:sysClr val="windowText" lastClr="000000"/>
                </a:solidFill>
                <a:latin typeface="+mj-lt"/>
              </a:defRPr>
            </a:lvl1pPr>
          </a:lstStyle>
          <a:p>
            <a:r>
              <a:rPr lang="en-US" sz="2699" dirty="0"/>
              <a:t>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gray">
          <a:xfrm>
            <a:off x="242937" y="0"/>
            <a:ext cx="8656646" cy="162000"/>
          </a:xfrm>
          <a:prstGeom prst="rect">
            <a:avLst/>
          </a:prstGeom>
          <a:solidFill>
            <a:srgbClr val="003F77"/>
          </a:solidFill>
          <a:ln w="9525" algn="ctr">
            <a:noFill/>
            <a:miter lim="800000"/>
            <a:headEnd/>
            <a:tailEnd/>
          </a:ln>
        </p:spPr>
        <p:txBody>
          <a:bodyPr lIns="80351" tIns="64281" rIns="80351" bIns="64281" rtlCol="0" anchor="ctr"/>
          <a:lstStyle/>
          <a:p>
            <a:pPr marR="0" algn="ctr" defTabSz="816347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424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4" y="6199085"/>
            <a:ext cx="1108888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8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EC426-1987-414A-8EF7-22AD925052A2}" type="datetimeFigureOut">
              <a:rPr lang="en-US" smtClean="0"/>
              <a:t>4/10/2017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EDB9-9338-4857-B3BA-1DEBF71CE84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33400"/>
            <a:ext cx="9171432" cy="519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28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s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"/>
          </a:xfrm>
          <a:prstGeom prst="rect">
            <a:avLst/>
          </a:prstGeom>
        </p:spPr>
      </p:pic>
      <p:sp>
        <p:nvSpPr>
          <p:cNvPr id="3" name="Text Placeholder 1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838200"/>
            <a:ext cx="8305800" cy="6096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b="1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 userDrawn="1">
            <p:ph type="body" sz="quarter" idx="11"/>
          </p:nvPr>
        </p:nvSpPr>
        <p:spPr>
          <a:xfrm>
            <a:off x="457200" y="1447800"/>
            <a:ext cx="8305800" cy="5105400"/>
          </a:xfrm>
          <a:prstGeom prst="rect">
            <a:avLst/>
          </a:prstGeom>
        </p:spPr>
        <p:txBody>
          <a:bodyPr numCol="1"/>
          <a:lstStyle>
            <a:lvl1pPr>
              <a:defRPr>
                <a:solidFill>
                  <a:srgbClr val="363636"/>
                </a:solidFill>
              </a:defRPr>
            </a:lvl1pPr>
          </a:lstStyle>
          <a:p>
            <a:pPr lvl="0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Click to edit Master text styles</a:t>
            </a:r>
          </a:p>
          <a:p>
            <a:pPr lvl="1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Second level</a:t>
            </a:r>
          </a:p>
          <a:p>
            <a:pPr lvl="2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Third level</a:t>
            </a:r>
          </a:p>
          <a:p>
            <a:pPr lvl="3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Fourth level</a:t>
            </a:r>
          </a:p>
          <a:p>
            <a:pPr lvl="4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Fifth level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6262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EC426-1987-414A-8EF7-22AD92505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EDB9-9338-4857-B3BA-1DEBF71CE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10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0905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EC426-1987-414A-8EF7-22AD92505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EDB9-9338-4857-B3BA-1DEBF71CE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04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55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05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0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751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12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8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1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63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2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8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24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11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4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2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64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3396" y="6582534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AB8045-C072-4B55-9761-5B25B947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" y="5996125"/>
            <a:ext cx="110917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762000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85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gray">
          <a:xfrm>
            <a:off x="242937" y="-39747"/>
            <a:ext cx="8656646" cy="2295525"/>
          </a:xfrm>
          <a:prstGeom prst="rect">
            <a:avLst/>
          </a:prstGeom>
          <a:solidFill>
            <a:srgbClr val="003F77"/>
          </a:solidFill>
          <a:ln w="9525" algn="ctr">
            <a:noFill/>
            <a:miter lim="800000"/>
            <a:headEnd/>
            <a:tailEnd/>
          </a:ln>
        </p:spPr>
        <p:txBody>
          <a:bodyPr lIns="80351" tIns="64281" rIns="80351" bIns="64281" rtlCol="0" anchor="ctr"/>
          <a:lstStyle/>
          <a:p>
            <a:pPr marR="0" algn="ctr" defTabSz="816337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424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42937" y="2444400"/>
            <a:ext cx="8656646" cy="923116"/>
          </a:xfrm>
        </p:spPr>
        <p:txBody>
          <a:bodyPr anchor="t" anchorCtr="0">
            <a:noAutofit/>
          </a:bodyPr>
          <a:lstStyle>
            <a:lvl1pPr>
              <a:defRPr sz="4499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page</a:t>
            </a:r>
          </a:p>
        </p:txBody>
      </p:sp>
      <p:sp>
        <p:nvSpPr>
          <p:cNvPr id="93" name="Text Placeholder 92"/>
          <p:cNvSpPr>
            <a:spLocks noGrp="1"/>
          </p:cNvSpPr>
          <p:nvPr>
            <p:ph type="body" sz="quarter" idx="10" hasCustomPrompt="1"/>
          </p:nvPr>
        </p:nvSpPr>
        <p:spPr>
          <a:xfrm>
            <a:off x="242937" y="3506402"/>
            <a:ext cx="8656646" cy="620713"/>
          </a:xfrm>
        </p:spPr>
        <p:txBody>
          <a:bodyPr/>
          <a:lstStyle>
            <a:lvl1pPr>
              <a:spcBef>
                <a:spcPts val="1072"/>
              </a:spcBef>
              <a:defRPr sz="1424" b="0"/>
            </a:lvl1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4" y="6199085"/>
            <a:ext cx="1108888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53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89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41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99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72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20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8045-C072-4B55-9761-5B25B9476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5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two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42938" y="1792738"/>
            <a:ext cx="7962927" cy="299954"/>
          </a:xfrm>
        </p:spPr>
        <p:txBody>
          <a:bodyPr anchor="b" anchorCtr="0">
            <a:spAutoFit/>
          </a:bodyPr>
          <a:lstStyle>
            <a:lvl1pPr marL="0" marR="0" indent="0" algn="l" defTabSz="816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349" b="0">
                <a:solidFill>
                  <a:sysClr val="windowText" lastClr="000000"/>
                </a:solidFill>
              </a:defRPr>
            </a:lvl1pPr>
            <a:lvl2pPr marL="40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42936" y="324002"/>
            <a:ext cx="7962927" cy="1107739"/>
          </a:xfrm>
        </p:spPr>
        <p:txBody>
          <a:bodyPr anchor="t" anchorCtr="0">
            <a:noAutofit/>
          </a:bodyPr>
          <a:lstStyle>
            <a:lvl1pPr>
              <a:defRPr sz="2699">
                <a:solidFill>
                  <a:sysClr val="windowText" lastClr="000000"/>
                </a:solidFill>
                <a:latin typeface="+mj-lt"/>
              </a:defRPr>
            </a:lvl1pPr>
          </a:lstStyle>
          <a:p>
            <a:r>
              <a:rPr lang="en-US" sz="2699" dirty="0"/>
              <a:t>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gray">
          <a:xfrm>
            <a:off x="242937" y="0"/>
            <a:ext cx="8656646" cy="162000"/>
          </a:xfrm>
          <a:prstGeom prst="rect">
            <a:avLst/>
          </a:prstGeom>
          <a:solidFill>
            <a:srgbClr val="003F77"/>
          </a:solidFill>
          <a:ln w="9525" algn="ctr">
            <a:noFill/>
            <a:miter lim="800000"/>
            <a:headEnd/>
            <a:tailEnd/>
          </a:ln>
        </p:spPr>
        <p:txBody>
          <a:bodyPr lIns="80351" tIns="64281" rIns="80351" bIns="64281" rtlCol="0" anchor="ctr"/>
          <a:lstStyle/>
          <a:p>
            <a:pPr marR="0" algn="ctr" defTabSz="816347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424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4" y="6199085"/>
            <a:ext cx="1108888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51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0" y="1172611"/>
            <a:ext cx="9118600" cy="5659989"/>
            <a:chOff x="3174" y="0"/>
            <a:chExt cx="9140827" cy="6819265"/>
          </a:xfrm>
        </p:grpSpPr>
        <p:pic>
          <p:nvPicPr>
            <p:cNvPr id="3" name="Picture 2" descr="C:\Users\rburg\AppData\Local\Microsoft\Windows\INetCache\Content.Outlook\CTSD9AX4\Company photo grey log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74" y="0"/>
              <a:ext cx="9140827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6" b="89756" l="9581" r="89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27600" y="4517552"/>
              <a:ext cx="1872679" cy="2301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9369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EC426-1987-414A-8EF7-22AD925052A2}" type="datetimeFigureOut">
              <a:rPr lang="en-US" smtClean="0"/>
              <a:t>4/10/2017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EDB9-9338-4857-B3BA-1DEBF71CE84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33400"/>
            <a:ext cx="9171432" cy="519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82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s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"/>
          </a:xfrm>
          <a:prstGeom prst="rect">
            <a:avLst/>
          </a:prstGeom>
        </p:spPr>
      </p:pic>
      <p:sp>
        <p:nvSpPr>
          <p:cNvPr id="3" name="Text Placeholder 1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838200"/>
            <a:ext cx="8305800" cy="6096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b="1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 userDrawn="1">
            <p:ph type="body" sz="quarter" idx="11"/>
          </p:nvPr>
        </p:nvSpPr>
        <p:spPr>
          <a:xfrm>
            <a:off x="457200" y="1447800"/>
            <a:ext cx="8305800" cy="5105400"/>
          </a:xfrm>
          <a:prstGeom prst="rect">
            <a:avLst/>
          </a:prstGeom>
        </p:spPr>
        <p:txBody>
          <a:bodyPr numCol="1"/>
          <a:lstStyle>
            <a:lvl1pPr>
              <a:defRPr>
                <a:solidFill>
                  <a:srgbClr val="363636"/>
                </a:solidFill>
              </a:defRPr>
            </a:lvl1pPr>
          </a:lstStyle>
          <a:p>
            <a:pPr lvl="0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Click to edit Master text styles</a:t>
            </a:r>
          </a:p>
          <a:p>
            <a:pPr lvl="1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Second level</a:t>
            </a:r>
          </a:p>
          <a:p>
            <a:pPr lvl="2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Third level</a:t>
            </a:r>
          </a:p>
          <a:p>
            <a:pPr lvl="3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Fourth level</a:t>
            </a:r>
          </a:p>
          <a:p>
            <a:pPr lvl="4">
              <a:spcAft>
                <a:spcPts val="600"/>
              </a:spcAft>
              <a:tabLst>
                <a:tab pos="6400800" algn="l"/>
              </a:tabLst>
            </a:pPr>
            <a:r>
              <a:rPr lang="en-US" sz="1800"/>
              <a:t>Fifth level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30700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28600" y="457200"/>
            <a:ext cx="5334000" cy="5334000"/>
          </a:xfrm>
          <a:prstGeom prst="rect">
            <a:avLst/>
          </a:prstGeom>
          <a:solidFill>
            <a:srgbClr val="003F77"/>
          </a:solidFill>
          <a:ln>
            <a:solidFill>
              <a:srgbClr val="3489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1905000"/>
            <a:ext cx="533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</a:t>
            </a:r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&amp;</a:t>
            </a:r>
            <a:r>
              <a:rPr lang="en-US" sz="138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6200" y="388620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1504303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0905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EC426-1987-414A-8EF7-22AD92505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EDB9-9338-4857-B3BA-1DEBF71CE8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93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92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083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69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29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977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51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432" y="1219200"/>
            <a:ext cx="9171432" cy="519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23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827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01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222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375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61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3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623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680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77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8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6442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51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44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245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620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7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335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37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284-56FE-4855-B39A-951C103E5E08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5A322-0572-4963-ACCA-3A69236EB0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8639176" y="6652578"/>
            <a:ext cx="27293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fld id="{5BD76FBE-174A-468B-8CD6-24801015734F}" type="slidenum">
              <a:rPr lang="en-US" sz="900">
                <a:solidFill>
                  <a:schemeClr val="bg1"/>
                </a:solidFill>
                <a:ea typeface="ＭＳ Ｐゴシック"/>
              </a:rPr>
              <a:pPr algn="r"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291036"/>
            <a:ext cx="8686800" cy="274320"/>
          </a:xfrm>
          <a:prstGeom prst="rect">
            <a:avLst/>
          </a:prstGeom>
        </p:spPr>
        <p:txBody>
          <a:bodyPr lIns="0" tIns="0" rIns="0" bIns="0" anchor="b" anchorCtr="0"/>
          <a:lstStyle>
            <a:lvl1pPr marL="117475" indent="-117475">
              <a:buNone/>
              <a:defRPr sz="6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28600" y="6583680"/>
            <a:ext cx="2352675" cy="274320"/>
          </a:xfrm>
          <a:prstGeom prst="rect">
            <a:avLst/>
          </a:prstGeom>
          <a:noFill/>
        </p:spPr>
        <p:txBody>
          <a:bodyPr lIns="0" tIns="0" rIns="0" bIns="0" anchor="ctr" anchorCtr="0"/>
          <a:lstStyle/>
          <a:p>
            <a:pPr defTabSz="820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PROJECT CASABLANCA</a:t>
            </a:r>
            <a:r>
              <a:rPr lang="en-US" sz="80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| CONFIDENTIAL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272480" y="251548"/>
            <a:ext cx="7128156" cy="614362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rgbClr val="0F2D4D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20006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7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6534214"/>
            <a:ext cx="9144000" cy="649"/>
          </a:xfrm>
          <a:prstGeom prst="line">
            <a:avLst/>
          </a:prstGeom>
          <a:ln w="3175" cmpd="sng">
            <a:solidFill>
              <a:srgbClr val="072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723395" y="6534214"/>
            <a:ext cx="382905" cy="313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413CBC-3123-41D5-9A12-4D215D2DD1B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59025" y="6529801"/>
            <a:ext cx="2165520" cy="313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Calibri"/>
                <a:cs typeface="Calibri"/>
              </a:rPr>
              <a:t>PSI-Software Secure Confidential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94068"/>
            <a:ext cx="6858000" cy="0"/>
          </a:xfrm>
          <a:prstGeom prst="line">
            <a:avLst/>
          </a:prstGeom>
          <a:ln w="3175" cmpd="sng">
            <a:solidFill>
              <a:srgbClr val="53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64124" y="486425"/>
            <a:ext cx="1950723" cy="60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48" r:id="rId2"/>
    <p:sldLayoutId id="2147483733" r:id="rId3"/>
    <p:sldLayoutId id="2147483754" r:id="rId4"/>
    <p:sldLayoutId id="2147483753" r:id="rId5"/>
    <p:sldLayoutId id="2147483750" r:id="rId6"/>
    <p:sldLayoutId id="2147483749" r:id="rId7"/>
    <p:sldLayoutId id="2147483751" r:id="rId8"/>
    <p:sldLayoutId id="2147483757" r:id="rId9"/>
    <p:sldLayoutId id="2147483759" r:id="rId10"/>
    <p:sldLayoutId id="21474837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 baseline="0">
          <a:solidFill>
            <a:srgbClr val="000000"/>
          </a:solidFill>
          <a:latin typeface="Calibri" pitchFamily="34" charset="0"/>
          <a:ea typeface="Calibri" pitchFamily="34" charset="0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2400" b="0" i="0" u="none" strike="noStrike" cap="none" baseline="0">
          <a:solidFill>
            <a:srgbClr val="000000"/>
          </a:solidFill>
          <a:latin typeface="Calibri" pitchFamily="34" charset="0"/>
          <a:ea typeface="Calibri" pitchFamily="34" charset="0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7220" y="64859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1AB8045-C072-4B55-9761-5B25B94763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243000" y="-39756"/>
            <a:ext cx="8658900" cy="162038"/>
          </a:xfrm>
          <a:prstGeom prst="rect">
            <a:avLst/>
          </a:prstGeom>
          <a:solidFill>
            <a:srgbClr val="003F77"/>
          </a:solidFill>
          <a:ln w="9525" algn="ctr">
            <a:noFill/>
            <a:miter lim="800000"/>
            <a:headEnd/>
            <a:tailEnd/>
          </a:ln>
        </p:spPr>
        <p:txBody>
          <a:bodyPr lIns="80372" tIns="64298" rIns="80372" bIns="64298" rtlCol="0" anchor="ctr"/>
          <a:lstStyle/>
          <a:p>
            <a:pPr marR="0" algn="ctr" defTabSz="816582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425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242550" y="6559438"/>
            <a:ext cx="8658900" cy="324075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 lIns="80372" tIns="64298" rIns="80372" bIns="64298" rtlCol="0" anchor="ctr"/>
          <a:lstStyle/>
          <a:p>
            <a:pPr marR="0" algn="ctr" defTabSz="816582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675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 userDrawn="1"/>
        </p:nvSpPr>
        <p:spPr bwMode="black">
          <a:xfrm>
            <a:off x="243000" y="6630040"/>
            <a:ext cx="1786231" cy="103875"/>
          </a:xfrm>
          <a:prstGeom prst="rect">
            <a:avLst/>
          </a:prstGeom>
          <a:noFill/>
        </p:spPr>
        <p:txBody>
          <a:bodyPr wrap="none" lIns="64298" tIns="0" rIns="0" bIns="0" rtlCol="0">
            <a:spAutoFit/>
          </a:bodyPr>
          <a:lstStyle/>
          <a:p>
            <a:pPr marL="99900" indent="-99900" algn="l">
              <a:buClr>
                <a:schemeClr val="bg1"/>
              </a:buClr>
              <a:buFont typeface="Arial" pitchFamily="34" charset="0"/>
              <a:buChar char="©"/>
              <a:tabLst/>
            </a:pPr>
            <a:r>
              <a:rPr lang="en-US" sz="675" noProof="0" dirty="0">
                <a:solidFill>
                  <a:schemeClr val="bg1"/>
                </a:solidFill>
              </a:rPr>
              <a:t>2016 Software</a:t>
            </a:r>
            <a:r>
              <a:rPr lang="en-US" sz="675" baseline="0" noProof="0" dirty="0">
                <a:solidFill>
                  <a:schemeClr val="bg1"/>
                </a:solidFill>
              </a:rPr>
              <a:t> Secure</a:t>
            </a:r>
            <a:r>
              <a:rPr lang="en-US" sz="675" noProof="0" dirty="0">
                <a:solidFill>
                  <a:schemeClr val="bg1"/>
                </a:solidFill>
              </a:rPr>
              <a:t>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4" y="5959864"/>
            <a:ext cx="1147382" cy="35471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788426" y="6538913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1AB8045-C072-4B55-9761-5B25B947630E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7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5" r:id="rId11"/>
    <p:sldLayoutId id="2147483686" r:id="rId12"/>
    <p:sldLayoutId id="2147483730" r:id="rId13"/>
    <p:sldLayoutId id="2147483688" r:id="rId14"/>
    <p:sldLayoutId id="2147483729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1F26D-CAD3-4E03-ABC6-C3A1BFB6D678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E36F6-0423-4266-B80C-B4B93B3B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9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EE1DD-00EB-4F56-856A-4C613D498E6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7220" y="64859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1AB8045-C072-4B55-9761-5B25B94763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243000" y="-39756"/>
            <a:ext cx="8658900" cy="162038"/>
          </a:xfrm>
          <a:prstGeom prst="rect">
            <a:avLst/>
          </a:prstGeom>
          <a:solidFill>
            <a:srgbClr val="003F77"/>
          </a:solidFill>
          <a:ln w="9525" algn="ctr">
            <a:noFill/>
            <a:miter lim="800000"/>
            <a:headEnd/>
            <a:tailEnd/>
          </a:ln>
        </p:spPr>
        <p:txBody>
          <a:bodyPr lIns="80372" tIns="64298" rIns="80372" bIns="64298" rtlCol="0" anchor="ctr"/>
          <a:lstStyle/>
          <a:p>
            <a:pPr marR="0" algn="ctr" defTabSz="816582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425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242550" y="6559438"/>
            <a:ext cx="8658900" cy="324075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 lIns="80372" tIns="64298" rIns="80372" bIns="64298" rtlCol="0" anchor="ctr"/>
          <a:lstStyle/>
          <a:p>
            <a:pPr marR="0" algn="ctr" defTabSz="816582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675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 userDrawn="1"/>
        </p:nvSpPr>
        <p:spPr bwMode="black">
          <a:xfrm>
            <a:off x="243000" y="6630040"/>
            <a:ext cx="1786231" cy="103875"/>
          </a:xfrm>
          <a:prstGeom prst="rect">
            <a:avLst/>
          </a:prstGeom>
          <a:noFill/>
        </p:spPr>
        <p:txBody>
          <a:bodyPr wrap="none" lIns="64298" tIns="0" rIns="0" bIns="0" rtlCol="0">
            <a:spAutoFit/>
          </a:bodyPr>
          <a:lstStyle/>
          <a:p>
            <a:pPr marL="99900" indent="-99900" algn="l">
              <a:buClr>
                <a:schemeClr val="bg1"/>
              </a:buClr>
              <a:buFont typeface="Arial" pitchFamily="34" charset="0"/>
              <a:buChar char="©"/>
              <a:tabLst/>
            </a:pPr>
            <a:r>
              <a:rPr lang="en-US" sz="675" noProof="0" dirty="0">
                <a:solidFill>
                  <a:schemeClr val="bg1"/>
                </a:solidFill>
              </a:rPr>
              <a:t>2016 Software</a:t>
            </a:r>
            <a:r>
              <a:rPr lang="en-US" sz="675" baseline="0" noProof="0" dirty="0">
                <a:solidFill>
                  <a:schemeClr val="bg1"/>
                </a:solidFill>
              </a:rPr>
              <a:t> Secure</a:t>
            </a:r>
            <a:r>
              <a:rPr lang="en-US" sz="675" noProof="0" dirty="0">
                <a:solidFill>
                  <a:schemeClr val="bg1"/>
                </a:solidFill>
              </a:rPr>
              <a:t>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4" y="5959864"/>
            <a:ext cx="1147382" cy="35471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788426" y="6538913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1AB8045-C072-4B55-9761-5B25B947630E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433A0-ECAE-4682-BB37-EC12B4DFCE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6EB07-2149-4834-8782-CE6EE15F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77C91-5DB8-4D0F-A669-C342B42D30C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9254B-0E8B-433C-80CD-2971F52BC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7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48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26" Type="http://schemas.openxmlformats.org/officeDocument/2006/relationships/image" Target="../media/image18.png"/><Relationship Id="rId3" Type="http://schemas.openxmlformats.org/officeDocument/2006/relationships/image" Target="../media/image19.png"/><Relationship Id="rId21" Type="http://schemas.openxmlformats.org/officeDocument/2006/relationships/image" Target="../media/image73.png"/><Relationship Id="rId34" Type="http://schemas.openxmlformats.org/officeDocument/2006/relationships/image" Target="../media/image83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17.png"/><Relationship Id="rId38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png"/><Relationship Id="rId20" Type="http://schemas.openxmlformats.org/officeDocument/2006/relationships/image" Target="../media/image72.jpe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6.png"/><Relationship Id="rId32" Type="http://schemas.openxmlformats.org/officeDocument/2006/relationships/image" Target="../media/image82.png"/><Relationship Id="rId37" Type="http://schemas.openxmlformats.org/officeDocument/2006/relationships/image" Target="../media/image86.png"/><Relationship Id="rId5" Type="http://schemas.openxmlformats.org/officeDocument/2006/relationships/image" Target="../media/image15.png"/><Relationship Id="rId15" Type="http://schemas.openxmlformats.org/officeDocument/2006/relationships/image" Target="../media/image67.png"/><Relationship Id="rId23" Type="http://schemas.openxmlformats.org/officeDocument/2006/relationships/image" Target="../media/image75.emf"/><Relationship Id="rId28" Type="http://schemas.openxmlformats.org/officeDocument/2006/relationships/image" Target="../media/image79.png"/><Relationship Id="rId36" Type="http://schemas.openxmlformats.org/officeDocument/2006/relationships/image" Target="../media/image85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31" Type="http://schemas.openxmlformats.org/officeDocument/2006/relationships/image" Target="../media/image81.png"/><Relationship Id="rId4" Type="http://schemas.openxmlformats.org/officeDocument/2006/relationships/image" Target="../media/image16.gif"/><Relationship Id="rId9" Type="http://schemas.openxmlformats.org/officeDocument/2006/relationships/image" Target="../media/image62.png"/><Relationship Id="rId14" Type="http://schemas.microsoft.com/office/2007/relationships/hdphoto" Target="../media/hdphoto6.wdp"/><Relationship Id="rId22" Type="http://schemas.openxmlformats.org/officeDocument/2006/relationships/image" Target="../media/image74.png"/><Relationship Id="rId27" Type="http://schemas.openxmlformats.org/officeDocument/2006/relationships/image" Target="../media/image78.png"/><Relationship Id="rId30" Type="http://schemas.openxmlformats.org/officeDocument/2006/relationships/image" Target="../media/image80.png"/><Relationship Id="rId35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95800" y="2239818"/>
            <a:ext cx="4224807" cy="1189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Secure Testing</a:t>
            </a:r>
          </a:p>
          <a:p>
            <a:pPr algn="l"/>
            <a:r>
              <a:rPr lang="en-US" sz="3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Anytime. Anywhere. Any Method.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48" y="0"/>
            <a:ext cx="35623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3672870"/>
            <a:ext cx="2819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Ryan Burg</a:t>
            </a:r>
            <a:endParaRPr lang="en-US" kern="0" dirty="0">
              <a:solidFill>
                <a:schemeClr val="tx1"/>
              </a:solidFill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Director of Business Development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Academic Markets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26" name="Picture 2" descr="https://www.witcc.edu/Conference2016/images/iccoc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53000"/>
            <a:ext cx="270459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1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293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sz="3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Proctoring Methodology</a:t>
            </a:r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1932463" y="1860936"/>
            <a:ext cx="1692337" cy="872929"/>
          </a:xfrm>
          <a:prstGeom prst="straightConnector1">
            <a:avLst/>
          </a:prstGeom>
          <a:ln w="31750">
            <a:solidFill>
              <a:schemeClr val="accent1">
                <a:lumMod val="75000"/>
                <a:lumOff val="25000"/>
                <a:alpha val="84706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611979" y="2963757"/>
            <a:ext cx="2097890" cy="126814"/>
          </a:xfrm>
          <a:prstGeom prst="straightConnector1">
            <a:avLst/>
          </a:prstGeom>
          <a:ln w="31750">
            <a:solidFill>
              <a:schemeClr val="accent1">
                <a:lumMod val="75000"/>
                <a:lumOff val="25000"/>
                <a:alpha val="84706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1118096" y="3790288"/>
            <a:ext cx="2523279" cy="1602825"/>
          </a:xfrm>
          <a:prstGeom prst="straightConnector1">
            <a:avLst/>
          </a:prstGeom>
          <a:ln w="31750">
            <a:solidFill>
              <a:schemeClr val="accent1">
                <a:lumMod val="75000"/>
                <a:lumOff val="25000"/>
                <a:alpha val="84706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1484267" y="3447388"/>
            <a:ext cx="2165747" cy="685800"/>
          </a:xfrm>
          <a:prstGeom prst="straightConnector1">
            <a:avLst/>
          </a:prstGeom>
          <a:ln w="31750">
            <a:solidFill>
              <a:schemeClr val="accent1">
                <a:lumMod val="75000"/>
                <a:lumOff val="25000"/>
                <a:alpha val="84706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75" y="1212057"/>
            <a:ext cx="5237797" cy="492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9" descr="C:\Users\Sales-Two\Desktop\article-page-main_ehow_images_a08_45_dt_do-private-chat-webcam-800x800.jpg"/>
          <p:cNvPicPr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77" y="3809178"/>
            <a:ext cx="1124700" cy="1065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2008867" y="1930256"/>
            <a:ext cx="4375590" cy="931715"/>
          </a:xfrm>
          <a:prstGeom prst="straightConnector1">
            <a:avLst/>
          </a:prstGeom>
          <a:ln w="31750">
            <a:solidFill>
              <a:schemeClr val="accent1">
                <a:lumMod val="75000"/>
                <a:lumOff val="25000"/>
                <a:alpha val="84706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1435077" y="3352800"/>
            <a:ext cx="4825196" cy="762000"/>
          </a:xfrm>
          <a:prstGeom prst="straightConnector1">
            <a:avLst/>
          </a:prstGeom>
          <a:ln w="31750">
            <a:solidFill>
              <a:schemeClr val="accent1">
                <a:lumMod val="75000"/>
                <a:lumOff val="25000"/>
                <a:alpha val="84706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1509754" y="3775627"/>
            <a:ext cx="4922064" cy="1836714"/>
          </a:xfrm>
          <a:prstGeom prst="straightConnector1">
            <a:avLst/>
          </a:prstGeom>
          <a:ln w="31750">
            <a:solidFill>
              <a:schemeClr val="accent1">
                <a:lumMod val="75000"/>
                <a:lumOff val="25000"/>
                <a:alpha val="84706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451362" y="3255216"/>
            <a:ext cx="4808911" cy="0"/>
          </a:xfrm>
          <a:prstGeom prst="straightConnector1">
            <a:avLst/>
          </a:prstGeom>
          <a:ln w="31750">
            <a:solidFill>
              <a:schemeClr val="accent1">
                <a:lumMod val="75000"/>
                <a:lumOff val="25000"/>
                <a:alpha val="84706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39558" y="2667000"/>
            <a:ext cx="1933575" cy="14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/>
          <p:nvPr/>
        </p:nvSpPr>
        <p:spPr>
          <a:xfrm>
            <a:off x="6224467" y="4676299"/>
            <a:ext cx="180566" cy="176388"/>
          </a:xfrm>
          <a:prstGeom prst="ellipse">
            <a:avLst/>
          </a:prstGeom>
          <a:solidFill>
            <a:srgbClr val="FF6600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262571" y="4693260"/>
            <a:ext cx="100130" cy="97813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ular Callout 56"/>
          <p:cNvSpPr/>
          <p:nvPr/>
        </p:nvSpPr>
        <p:spPr>
          <a:xfrm>
            <a:off x="6049436" y="4305301"/>
            <a:ext cx="956735" cy="262467"/>
          </a:xfrm>
          <a:prstGeom prst="wedgeRectCallout">
            <a:avLst>
              <a:gd name="adj1" fmla="val -22331"/>
              <a:gd name="adj2" fmla="val 110390"/>
            </a:avLst>
          </a:prstGeom>
          <a:solidFill>
            <a:schemeClr val="bg1"/>
          </a:solidFill>
          <a:ln>
            <a:solidFill>
              <a:srgbClr val="0053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41237" y="4306901"/>
            <a:ext cx="83388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 dirty="0">
                <a:latin typeface="Source Sans Pro" pitchFamily="34" charset="0"/>
                <a:cs typeface="Source Sans Pro Light"/>
              </a:rPr>
              <a:t>0,9784 Bad</a:t>
            </a:r>
            <a:endParaRPr lang="en-US" sz="1100" dirty="0">
              <a:latin typeface="Source Sans Pro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03" y="4087928"/>
            <a:ext cx="114905" cy="1693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6" name="Oval 65"/>
          <p:cNvSpPr/>
          <p:nvPr/>
        </p:nvSpPr>
        <p:spPr>
          <a:xfrm>
            <a:off x="7875467" y="4540831"/>
            <a:ext cx="282168" cy="275639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629934" y="4769431"/>
            <a:ext cx="282168" cy="275639"/>
          </a:xfrm>
          <a:prstGeom prst="ellipse">
            <a:avLst/>
          </a:prstGeom>
          <a:solidFill>
            <a:srgbClr val="FF6600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ular Callout 58"/>
          <p:cNvSpPr/>
          <p:nvPr/>
        </p:nvSpPr>
        <p:spPr>
          <a:xfrm>
            <a:off x="7717366" y="4110567"/>
            <a:ext cx="1049867" cy="270933"/>
          </a:xfrm>
          <a:prstGeom prst="wedgeRectCallout">
            <a:avLst>
              <a:gd name="adj1" fmla="val -22331"/>
              <a:gd name="adj2" fmla="val 139422"/>
            </a:avLst>
          </a:prstGeom>
          <a:solidFill>
            <a:schemeClr val="bg1"/>
          </a:solidFill>
          <a:ln>
            <a:solidFill>
              <a:srgbClr val="0053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lide Number Placeholder 4"/>
          <p:cNvSpPr txBox="1">
            <a:spLocks/>
          </p:cNvSpPr>
          <p:nvPr/>
        </p:nvSpPr>
        <p:spPr>
          <a:xfrm>
            <a:off x="7489672" y="6430155"/>
            <a:ext cx="152564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400" b="0" kern="1200">
                <a:solidFill>
                  <a:srgbClr val="032E63"/>
                </a:solidFill>
                <a:latin typeface="Source Sans Pro Black"/>
                <a:ea typeface="+mn-ea"/>
                <a:cs typeface="Source Sans Pro Blac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Source Sans Pro Light"/>
                <a:cs typeface="Source Sans Pro Light"/>
              </a:rPr>
              <a:t>9</a:t>
            </a:r>
          </a:p>
        </p:txBody>
      </p:sp>
      <p:sp>
        <p:nvSpPr>
          <p:cNvPr id="39" name="TextBox 13"/>
          <p:cNvSpPr txBox="1"/>
          <p:nvPr/>
        </p:nvSpPr>
        <p:spPr>
          <a:xfrm>
            <a:off x="321818" y="92238"/>
            <a:ext cx="346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Proctoring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0773" y="1188023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itchFamily="34" charset="0"/>
                <a:cs typeface="Source Sans Pro Light"/>
              </a:rPr>
              <a:t>Automated Proctoring tries to use technology alone, eliminating the human, </a:t>
            </a:r>
          </a:p>
          <a:p>
            <a:pPr algn="ctr"/>
            <a:r>
              <a:rPr lang="en-US" dirty="0">
                <a:latin typeface="Source Sans Pro" pitchFamily="34" charset="0"/>
                <a:cs typeface="Source Sans Pro Light"/>
              </a:rPr>
              <a:t>to determine if a student is cheating (if it walks like a duck…)</a:t>
            </a:r>
          </a:p>
        </p:txBody>
      </p:sp>
      <p:pic>
        <p:nvPicPr>
          <p:cNvPr id="5" name="Picture 4" descr="scree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0" y="1981200"/>
            <a:ext cx="2109123" cy="368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0800" y="236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Rectángulo 51"/>
          <p:cNvSpPr/>
          <p:nvPr/>
        </p:nvSpPr>
        <p:spPr>
          <a:xfrm>
            <a:off x="2895600" y="1993900"/>
            <a:ext cx="2332708" cy="189342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46400" y="2019300"/>
            <a:ext cx="2369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38E"/>
                </a:solidFill>
                <a:latin typeface="Source Sans Pro" pitchFamily="34" charset="0"/>
                <a:cs typeface="Source Sans Pro Light"/>
              </a:rPr>
              <a:t>Machine Learning Primer</a:t>
            </a:r>
          </a:p>
          <a:p>
            <a:endParaRPr lang="en-US" sz="1400" dirty="0">
              <a:latin typeface="Source Sans Pro Light"/>
              <a:cs typeface="Source Sans Pro Light"/>
            </a:endParaRPr>
          </a:p>
          <a:p>
            <a:r>
              <a:rPr lang="en-US" sz="1400" dirty="0">
                <a:latin typeface="Source Sans Pro" pitchFamily="34" charset="0"/>
                <a:cs typeface="Source Sans Pro Light"/>
              </a:rPr>
              <a:t>Automatic learning and </a:t>
            </a:r>
          </a:p>
          <a:p>
            <a:r>
              <a:rPr lang="en-US" sz="1400" dirty="0">
                <a:latin typeface="Source Sans Pro" pitchFamily="34" charset="0"/>
                <a:cs typeface="Source Sans Pro Light"/>
              </a:rPr>
              <a:t>feature selection</a:t>
            </a:r>
          </a:p>
          <a:p>
            <a:endParaRPr lang="en-US" sz="1400" dirty="0">
              <a:latin typeface="Source Sans Pro Light"/>
              <a:cs typeface="Source Sans Pro Light"/>
            </a:endParaRPr>
          </a:p>
          <a:p>
            <a:r>
              <a:rPr lang="en-US" sz="1400" dirty="0">
                <a:latin typeface="Source Sans Pro Light"/>
                <a:cs typeface="Source Sans Pro Light"/>
              </a:rPr>
              <a:t>· </a:t>
            </a:r>
            <a:r>
              <a:rPr lang="en-US" sz="1400" dirty="0">
                <a:latin typeface="Source Sans Pro" pitchFamily="34" charset="0"/>
                <a:cs typeface="Source Sans Pro Light"/>
              </a:rPr>
              <a:t>Supply training data</a:t>
            </a:r>
          </a:p>
          <a:p>
            <a:r>
              <a:rPr lang="en-US" sz="1400" dirty="0">
                <a:latin typeface="Source Sans Pro" pitchFamily="34" charset="0"/>
                <a:cs typeface="Source Sans Pro Light"/>
              </a:rPr>
              <a:t> (+</a:t>
            </a:r>
            <a:r>
              <a:rPr lang="en-US" sz="1400" dirty="0" err="1">
                <a:latin typeface="Source Sans Pro" pitchFamily="34" charset="0"/>
                <a:cs typeface="Source Sans Pro Light"/>
              </a:rPr>
              <a:t>ve</a:t>
            </a:r>
            <a:r>
              <a:rPr lang="en-US" sz="1400" dirty="0">
                <a:latin typeface="Source Sans Pro" pitchFamily="34" charset="0"/>
                <a:cs typeface="Source Sans Pro Light"/>
              </a:rPr>
              <a:t> and –</a:t>
            </a:r>
            <a:r>
              <a:rPr lang="en-US" sz="1400" dirty="0" err="1">
                <a:latin typeface="Source Sans Pro" pitchFamily="34" charset="0"/>
                <a:cs typeface="Source Sans Pro Light"/>
              </a:rPr>
              <a:t>ve</a:t>
            </a:r>
            <a:r>
              <a:rPr lang="en-US" sz="1400" dirty="0">
                <a:latin typeface="Source Sans Pro" pitchFamily="34" charset="0"/>
                <a:cs typeface="Source Sans Pro Light"/>
              </a:rPr>
              <a:t> classes)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2355596"/>
            <a:ext cx="1324245" cy="85750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433360" y="2070099"/>
            <a:ext cx="1586100" cy="1549399"/>
          </a:xfrm>
          <a:prstGeom prst="ellipse">
            <a:avLst/>
          </a:prstGeom>
          <a:noFill/>
          <a:ln w="6350" cmpd="sng">
            <a:solidFill>
              <a:srgbClr val="729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262160" y="2044699"/>
            <a:ext cx="1586100" cy="1549399"/>
          </a:xfrm>
          <a:prstGeom prst="ellipse">
            <a:avLst/>
          </a:prstGeom>
          <a:noFill/>
          <a:ln w="6350" cmpd="sng">
            <a:solidFill>
              <a:srgbClr val="729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ángulo 51"/>
          <p:cNvSpPr/>
          <p:nvPr/>
        </p:nvSpPr>
        <p:spPr>
          <a:xfrm>
            <a:off x="2895600" y="4076700"/>
            <a:ext cx="2336800" cy="45720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933700" y="4102100"/>
            <a:ext cx="224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38E"/>
                </a:solidFill>
                <a:latin typeface="Source Sans Pro" pitchFamily="34" charset="0"/>
                <a:cs typeface="Source Sans Pro Light"/>
              </a:rPr>
              <a:t>Big Data Clustering</a:t>
            </a:r>
          </a:p>
          <a:p>
            <a:endParaRPr lang="en-US" sz="1400" dirty="0">
              <a:latin typeface="Source Sans Pro Light"/>
              <a:cs typeface="Source Sans Pro Light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378327" y="4150746"/>
            <a:ext cx="552574" cy="539787"/>
          </a:xfrm>
          <a:prstGeom prst="ellipse">
            <a:avLst/>
          </a:prstGeom>
          <a:solidFill>
            <a:srgbClr val="00538E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24466" y="4948767"/>
            <a:ext cx="520034" cy="508000"/>
          </a:xfrm>
          <a:prstGeom prst="ellipse">
            <a:avLst/>
          </a:prstGeom>
          <a:solidFill>
            <a:srgbClr val="00538E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367466" y="5173206"/>
            <a:ext cx="773234" cy="755341"/>
          </a:xfrm>
          <a:prstGeom prst="ellipse">
            <a:avLst/>
          </a:prstGeom>
          <a:solidFill>
            <a:srgbClr val="00538E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559834" y="4882638"/>
            <a:ext cx="290634" cy="283909"/>
          </a:xfrm>
          <a:prstGeom prst="ellipse">
            <a:avLst/>
          </a:prstGeom>
          <a:solidFill>
            <a:srgbClr val="00538E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944133" y="4756148"/>
            <a:ext cx="256767" cy="250825"/>
          </a:xfrm>
          <a:prstGeom prst="ellipse">
            <a:avLst/>
          </a:prstGeom>
          <a:solidFill>
            <a:srgbClr val="FF6600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265866" y="4203342"/>
            <a:ext cx="425059" cy="415223"/>
          </a:xfrm>
          <a:prstGeom prst="ellipse">
            <a:avLst/>
          </a:prstGeom>
          <a:solidFill>
            <a:srgbClr val="FF6600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2256365"/>
            <a:ext cx="1000421" cy="893233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709167" y="4112167"/>
            <a:ext cx="8338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Source Sans Pro" pitchFamily="34" charset="0"/>
                <a:cs typeface="Source Sans Pro Light"/>
              </a:rPr>
              <a:t>0,8631 Bad</a:t>
            </a:r>
            <a:endParaRPr lang="en-US" sz="1100" dirty="0">
              <a:latin typeface="Source Sans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552" y="4464077"/>
            <a:ext cx="264968" cy="215900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3925452" y="5520776"/>
            <a:ext cx="163634" cy="159847"/>
          </a:xfrm>
          <a:prstGeom prst="ellipse">
            <a:avLst/>
          </a:prstGeom>
          <a:solidFill>
            <a:srgbClr val="FF6600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936300" y="5283156"/>
            <a:ext cx="163634" cy="159847"/>
          </a:xfrm>
          <a:prstGeom prst="ellipse">
            <a:avLst/>
          </a:prstGeom>
          <a:solidFill>
            <a:srgbClr val="00538E"/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925452" y="5774776"/>
            <a:ext cx="163634" cy="159847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562200" y="5307969"/>
            <a:ext cx="138233" cy="135034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ular Callout 68"/>
          <p:cNvSpPr/>
          <p:nvPr/>
        </p:nvSpPr>
        <p:spPr>
          <a:xfrm flipV="1">
            <a:off x="7471833" y="5600700"/>
            <a:ext cx="1049867" cy="254000"/>
          </a:xfrm>
          <a:prstGeom prst="wedgeRectCallout">
            <a:avLst>
              <a:gd name="adj1" fmla="val -30395"/>
              <a:gd name="adj2" fmla="val 132755"/>
            </a:avLst>
          </a:prstGeom>
          <a:solidFill>
            <a:schemeClr val="bg1"/>
          </a:solidFill>
          <a:ln>
            <a:solidFill>
              <a:srgbClr val="0053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476334" y="5576901"/>
            <a:ext cx="8338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Source Sans Pro" pitchFamily="34" charset="0"/>
                <a:cs typeface="Source Sans Pro Light"/>
              </a:rPr>
              <a:t>0,8631 Bad</a:t>
            </a:r>
            <a:endParaRPr lang="en-US" sz="1100" dirty="0">
              <a:latin typeface="Source Sans Pro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434" y="5335697"/>
            <a:ext cx="169333" cy="201587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4072737" y="5123933"/>
            <a:ext cx="1558440" cy="10864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latin typeface="Source Sans Pro" pitchFamily="34" charset="0"/>
                <a:cs typeface="Source Sans Pro Light"/>
              </a:rPr>
              <a:t>Good (Duck)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Source Sans Pro" pitchFamily="34" charset="0"/>
                <a:cs typeface="Source Sans Pro Light"/>
              </a:rPr>
              <a:t>Bad (Not a Duck)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latin typeface="Source Sans Pro" pitchFamily="34" charset="0"/>
                <a:cs typeface="Source Sans Pro Light"/>
              </a:rPr>
              <a:t>Unknown</a:t>
            </a:r>
          </a:p>
          <a:p>
            <a:endParaRPr lang="en-US" sz="1000" dirty="0"/>
          </a:p>
        </p:txBody>
      </p:sp>
      <p:sp>
        <p:nvSpPr>
          <p:cNvPr id="73" name="Rectangle 72"/>
          <p:cNvSpPr/>
          <p:nvPr/>
        </p:nvSpPr>
        <p:spPr>
          <a:xfrm>
            <a:off x="3848370" y="4933436"/>
            <a:ext cx="684803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b="1" dirty="0">
                <a:latin typeface="Source Sans Pro Light"/>
                <a:cs typeface="Source Sans Pro Light"/>
              </a:rPr>
              <a:t>Clustering</a:t>
            </a:r>
            <a:endParaRPr lang="en-US" sz="900" b="1" dirty="0"/>
          </a:p>
        </p:txBody>
      </p:sp>
      <p:sp>
        <p:nvSpPr>
          <p:cNvPr id="76" name="Rectangle 75"/>
          <p:cNvSpPr/>
          <p:nvPr/>
        </p:nvSpPr>
        <p:spPr>
          <a:xfrm>
            <a:off x="5914237" y="3142733"/>
            <a:ext cx="638316" cy="5262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latin typeface="Source Sans Pro" pitchFamily="34" charset="0"/>
                <a:cs typeface="Source Sans Pro Light"/>
              </a:rPr>
              <a:t>Ducks</a:t>
            </a:r>
          </a:p>
          <a:p>
            <a:endParaRPr lang="en-US" sz="1000" dirty="0"/>
          </a:p>
        </p:txBody>
      </p:sp>
      <p:sp>
        <p:nvSpPr>
          <p:cNvPr id="77" name="Rectangle 76"/>
          <p:cNvSpPr/>
          <p:nvPr/>
        </p:nvSpPr>
        <p:spPr>
          <a:xfrm>
            <a:off x="7628737" y="3104633"/>
            <a:ext cx="949299" cy="5262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latin typeface="Source Sans Pro" pitchFamily="34" charset="0"/>
                <a:cs typeface="Source Sans Pro Light"/>
              </a:rPr>
              <a:t>Not Ducks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92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 51"/>
          <p:cNvSpPr/>
          <p:nvPr/>
        </p:nvSpPr>
        <p:spPr>
          <a:xfrm>
            <a:off x="2035165" y="1011962"/>
            <a:ext cx="2209791" cy="5272164"/>
          </a:xfrm>
          <a:prstGeom prst="rect">
            <a:avLst/>
          </a:prstGeom>
          <a:solidFill>
            <a:srgbClr val="6C1D45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94878" y="1065821"/>
            <a:ext cx="1201389" cy="1173590"/>
            <a:chOff x="486943" y="1122711"/>
            <a:chExt cx="1688655" cy="1649583"/>
          </a:xfrm>
          <a:solidFill>
            <a:srgbClr val="003057"/>
          </a:solidFill>
        </p:grpSpPr>
        <p:sp>
          <p:nvSpPr>
            <p:cNvPr id="30" name="Oval 29"/>
            <p:cNvSpPr/>
            <p:nvPr/>
          </p:nvSpPr>
          <p:spPr>
            <a:xfrm>
              <a:off x="486943" y="1122711"/>
              <a:ext cx="1688655" cy="164958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45472" y="1262059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473019" y="1223748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Take exams on their own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Consistent access to exam in 5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24 hours a day, 7 days a week</a:t>
            </a:r>
          </a:p>
        </p:txBody>
      </p:sp>
      <p:sp>
        <p:nvSpPr>
          <p:cNvPr id="65" name="Oval 64"/>
          <p:cNvSpPr/>
          <p:nvPr/>
        </p:nvSpPr>
        <p:spPr>
          <a:xfrm>
            <a:off x="488384" y="2428579"/>
            <a:ext cx="1201389" cy="1173590"/>
          </a:xfrm>
          <a:prstGeom prst="ellipse">
            <a:avLst/>
          </a:prstGeom>
          <a:solidFill>
            <a:srgbClr val="0030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99029" y="3791337"/>
            <a:ext cx="1201389" cy="1173590"/>
          </a:xfrm>
          <a:prstGeom prst="ellipse">
            <a:avLst/>
          </a:prstGeom>
          <a:solidFill>
            <a:srgbClr val="0030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13"/>
          <p:cNvSpPr txBox="1"/>
          <p:nvPr/>
        </p:nvSpPr>
        <p:spPr>
          <a:xfrm>
            <a:off x="132914" y="26129"/>
            <a:ext cx="4145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41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Benefits</a:t>
            </a:r>
            <a:endParaRPr lang="en-US" sz="4000" i="1" dirty="0">
              <a:solidFill>
                <a:srgbClr val="00538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2164939" y="1269915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Demand</a:t>
            </a:r>
          </a:p>
        </p:txBody>
      </p:sp>
      <p:sp>
        <p:nvSpPr>
          <p:cNvPr id="36" name="TextBox 13"/>
          <p:cNvSpPr txBox="1"/>
          <p:nvPr/>
        </p:nvSpPr>
        <p:spPr>
          <a:xfrm>
            <a:off x="2233067" y="2657387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to use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73019" y="2555868"/>
            <a:ext cx="37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No advanced setup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No third party software </a:t>
            </a:r>
          </a:p>
        </p:txBody>
      </p:sp>
      <p:sp>
        <p:nvSpPr>
          <p:cNvPr id="38" name="TextBox 13"/>
          <p:cNvSpPr txBox="1"/>
          <p:nvPr/>
        </p:nvSpPr>
        <p:spPr>
          <a:xfrm>
            <a:off x="2386158" y="3894792"/>
            <a:ext cx="148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Cost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2461" y="3778880"/>
            <a:ext cx="37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Flat fee for every exam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No late fees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26120" y="1383164"/>
            <a:ext cx="538904" cy="53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789952" y="2811393"/>
            <a:ext cx="596526" cy="446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14888" y="4155252"/>
            <a:ext cx="368936" cy="444229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99029" y="5154094"/>
            <a:ext cx="1201389" cy="1173590"/>
          </a:xfrm>
          <a:prstGeom prst="ellipse">
            <a:avLst/>
          </a:prstGeom>
          <a:solidFill>
            <a:srgbClr val="0030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457607" y="4976058"/>
            <a:ext cx="3763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125 kbps upload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Excellent for slow connections and international students</a:t>
            </a:r>
          </a:p>
        </p:txBody>
      </p:sp>
      <p:sp>
        <p:nvSpPr>
          <p:cNvPr id="54" name="TextBox 13"/>
          <p:cNvSpPr txBox="1"/>
          <p:nvPr/>
        </p:nvSpPr>
        <p:spPr>
          <a:xfrm>
            <a:off x="2011052" y="4980595"/>
            <a:ext cx="2236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Minimum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846430" y="5513191"/>
            <a:ext cx="507948" cy="4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0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 51"/>
          <p:cNvSpPr/>
          <p:nvPr/>
        </p:nvSpPr>
        <p:spPr>
          <a:xfrm>
            <a:off x="2058154" y="960034"/>
            <a:ext cx="2320405" cy="5470121"/>
          </a:xfrm>
          <a:prstGeom prst="rect">
            <a:avLst/>
          </a:prstGeom>
          <a:solidFill>
            <a:srgbClr val="6C1D45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34659" y="1023468"/>
            <a:ext cx="1201389" cy="1173590"/>
            <a:chOff x="486943" y="1122711"/>
            <a:chExt cx="1688655" cy="1649583"/>
          </a:xfrm>
          <a:solidFill>
            <a:srgbClr val="003057"/>
          </a:solidFill>
        </p:grpSpPr>
        <p:sp>
          <p:nvSpPr>
            <p:cNvPr id="30" name="Oval 29"/>
            <p:cNvSpPr/>
            <p:nvPr/>
          </p:nvSpPr>
          <p:spPr>
            <a:xfrm>
              <a:off x="486943" y="1122711"/>
              <a:ext cx="1688655" cy="164958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45472" y="1262059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656516" y="1273527"/>
            <a:ext cx="4258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LTI Integration allows fast exam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Register multiple exams at once</a:t>
            </a:r>
          </a:p>
        </p:txBody>
      </p:sp>
      <p:sp>
        <p:nvSpPr>
          <p:cNvPr id="65" name="Oval 64"/>
          <p:cNvSpPr/>
          <p:nvPr/>
        </p:nvSpPr>
        <p:spPr>
          <a:xfrm>
            <a:off x="428165" y="2386226"/>
            <a:ext cx="1201389" cy="1173590"/>
          </a:xfrm>
          <a:prstGeom prst="ellipse">
            <a:avLst/>
          </a:prstGeom>
          <a:solidFill>
            <a:srgbClr val="0030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8810" y="3748984"/>
            <a:ext cx="1201389" cy="1173590"/>
          </a:xfrm>
          <a:prstGeom prst="ellipse">
            <a:avLst/>
          </a:prstGeom>
          <a:solidFill>
            <a:srgbClr val="0030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lide Number Placeholder 4"/>
          <p:cNvSpPr txBox="1">
            <a:spLocks/>
          </p:cNvSpPr>
          <p:nvPr/>
        </p:nvSpPr>
        <p:spPr>
          <a:xfrm>
            <a:off x="7489672" y="6430155"/>
            <a:ext cx="152564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400" b="0" kern="1200">
                <a:solidFill>
                  <a:srgbClr val="032E63"/>
                </a:solidFill>
                <a:latin typeface="Source Sans Pro Black"/>
                <a:ea typeface="+mn-ea"/>
                <a:cs typeface="Source Sans Pro Blac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>
              <a:solidFill>
                <a:schemeClr val="bg1"/>
              </a:solidFill>
              <a:latin typeface="Source Sans Pro Light"/>
              <a:cs typeface="Source Sans Pro Light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246286" y="62365"/>
            <a:ext cx="5934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41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Teacher/Admin Benefits</a:t>
            </a:r>
            <a:endParaRPr lang="en-US" sz="4000" i="1" dirty="0">
              <a:solidFill>
                <a:srgbClr val="00538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2242383" y="1340811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 Setup</a:t>
            </a:r>
          </a:p>
        </p:txBody>
      </p:sp>
      <p:sp>
        <p:nvSpPr>
          <p:cNvPr id="36" name="TextBox 13"/>
          <p:cNvSpPr txBox="1"/>
          <p:nvPr/>
        </p:nvSpPr>
        <p:spPr>
          <a:xfrm>
            <a:off x="2422722" y="2557522"/>
            <a:ext cx="1524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56516" y="2502383"/>
            <a:ext cx="4487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Works with all platforms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Open book, closed book, and everywhere in between</a:t>
            </a:r>
          </a:p>
        </p:txBody>
      </p:sp>
      <p:sp>
        <p:nvSpPr>
          <p:cNvPr id="38" name="TextBox 13"/>
          <p:cNvSpPr txBox="1"/>
          <p:nvPr/>
        </p:nvSpPr>
        <p:spPr>
          <a:xfrm>
            <a:off x="2498744" y="4019993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65901" y="1340811"/>
            <a:ext cx="538904" cy="53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729733" y="2769040"/>
            <a:ext cx="596526" cy="446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854669" y="4112899"/>
            <a:ext cx="368936" cy="444229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38810" y="5111741"/>
            <a:ext cx="1201389" cy="1173590"/>
          </a:xfrm>
          <a:prstGeom prst="ellipse">
            <a:avLst/>
          </a:prstGeom>
          <a:solidFill>
            <a:srgbClr val="0030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711202" y="5577445"/>
            <a:ext cx="37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7% first time hit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24x7 dedicated Staffing</a:t>
            </a:r>
          </a:p>
        </p:txBody>
      </p:sp>
      <p:sp>
        <p:nvSpPr>
          <p:cNvPr id="54" name="TextBox 13"/>
          <p:cNvSpPr txBox="1"/>
          <p:nvPr/>
        </p:nvSpPr>
        <p:spPr>
          <a:xfrm>
            <a:off x="2464713" y="5346612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786211" y="5470838"/>
            <a:ext cx="507948" cy="46014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06558" y="3587632"/>
            <a:ext cx="4358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Customizable and configurable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Cannot take exam outside secure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Can stop programs and processes from running</a:t>
            </a:r>
          </a:p>
        </p:txBody>
      </p:sp>
    </p:spTree>
    <p:extLst>
      <p:ext uri="{BB962C8B-B14F-4D97-AF65-F5344CB8AC3E}">
        <p14:creationId xmlns:p14="http://schemas.microsoft.com/office/powerpoint/2010/main" val="188228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1524000"/>
            <a:ext cx="10430318" cy="4205420"/>
            <a:chOff x="415458" y="1676400"/>
            <a:chExt cx="9810201" cy="3955394"/>
          </a:xfrm>
        </p:grpSpPr>
        <p:pic>
          <p:nvPicPr>
            <p:cNvPr id="4" name="Picture 2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834" y="3424052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http://www.clemson.edu/administration/public-affairs/toolbox/downloads/logos/logos/wordmark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28" y="1964199"/>
              <a:ext cx="1257300" cy="363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547" y="2386987"/>
              <a:ext cx="833438" cy="619125"/>
            </a:xfrm>
            <a:prstGeom prst="rect">
              <a:avLst/>
            </a:prstGeom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52716" y="2025683"/>
              <a:ext cx="1227109" cy="223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15" y="2864086"/>
              <a:ext cx="1362075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40086" y="1993248"/>
              <a:ext cx="1479749" cy="288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4" descr="http://reinvent.net/wp-content/uploads/2015/09/Series-GFX-Re-University2-web-logo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987" y="1991676"/>
              <a:ext cx="1378458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01" y="4186052"/>
              <a:ext cx="14382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987" y="3571810"/>
              <a:ext cx="1535838" cy="36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557" y="4155445"/>
              <a:ext cx="1371353" cy="35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5625" r="95625">
                          <a14:foregroundMark x1="8750" y1="68125" x2="91875" y2="66250"/>
                          <a14:foregroundMark x1="8750" y1="63125" x2="88125" y2="63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98" y="4382138"/>
              <a:ext cx="975360" cy="97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695" y="4708343"/>
              <a:ext cx="1106104" cy="358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950" y="4712884"/>
              <a:ext cx="1013370" cy="378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5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4429" y="4628006"/>
              <a:ext cx="1242777" cy="559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6370" y="4705156"/>
              <a:ext cx="1167729" cy="405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4" descr="https://www.abderm.org/img/l_abd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891" y="5273453"/>
              <a:ext cx="1211580" cy="28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8" descr="http://www.sccardiovascular.com/var/m_4/4b/4b6/441458/670100-american-board-thoracic-surgery-img.jpg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9871" y="5229069"/>
              <a:ext cx="1346549" cy="3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615" y="5215874"/>
              <a:ext cx="1383316" cy="40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5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759" y="5253596"/>
              <a:ext cx="1426940" cy="365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6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798" y="5242688"/>
              <a:ext cx="1568036" cy="389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58" y="4036306"/>
              <a:ext cx="1681178" cy="561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3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854" y="2910365"/>
              <a:ext cx="895458" cy="640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98" y="2318229"/>
              <a:ext cx="1935770" cy="804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10" y="2572392"/>
              <a:ext cx="1341120" cy="248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35" y="3569564"/>
              <a:ext cx="1466850" cy="40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009" y="3659007"/>
              <a:ext cx="1517650" cy="255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1676400"/>
              <a:ext cx="1657350" cy="939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841" y="3040829"/>
              <a:ext cx="3115818" cy="44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3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765" y="2740322"/>
              <a:ext cx="1390650" cy="820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3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013" y="2503045"/>
              <a:ext cx="571500" cy="435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7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987" y="4103521"/>
              <a:ext cx="152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027" y="3020864"/>
              <a:ext cx="1452944" cy="41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3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760" y="2570417"/>
              <a:ext cx="1630775" cy="236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8282" y="132839"/>
            <a:ext cx="8229600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6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450+ Customers // Partial List</a:t>
            </a:r>
            <a:endParaRPr lang="en-US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24506" y="3640507"/>
            <a:ext cx="1269952" cy="282573"/>
          </a:xfrm>
          <a:prstGeom prst="rect">
            <a:avLst/>
          </a:prstGeom>
        </p:spPr>
      </p:pic>
      <p:pic>
        <p:nvPicPr>
          <p:cNvPr id="1028" name="Picture 4" descr="Image result for sfasu logo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51" y="4089058"/>
            <a:ext cx="1400229" cy="4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80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 51"/>
          <p:cNvSpPr/>
          <p:nvPr/>
        </p:nvSpPr>
        <p:spPr>
          <a:xfrm>
            <a:off x="2035164" y="1066800"/>
            <a:ext cx="1009443" cy="5141126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545349" y="1312068"/>
            <a:ext cx="517746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How do I setup an exam?</a:t>
            </a:r>
          </a:p>
          <a:p>
            <a:pPr marL="457200"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- Dates/Times</a:t>
            </a:r>
          </a:p>
          <a:p>
            <a:pPr marL="457200" lvl="1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-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Reviewing integrity reports</a:t>
            </a:r>
          </a:p>
          <a:p>
            <a:pPr marL="457200" lvl="1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Source Sans Pro Light"/>
            </a:endParaRPr>
          </a:p>
          <a:p>
            <a:pPr marL="457200" lvl="1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Source Sans Pro Light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384626" y="97980"/>
            <a:ext cx="2946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Time</a:t>
            </a:r>
          </a:p>
        </p:txBody>
      </p:sp>
      <p:sp>
        <p:nvSpPr>
          <p:cNvPr id="42" name="TextBox 13"/>
          <p:cNvSpPr txBox="1"/>
          <p:nvPr/>
        </p:nvSpPr>
        <p:spPr>
          <a:xfrm>
            <a:off x="2333740" y="1588306"/>
            <a:ext cx="41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Source Sans Pro Light" panose="020B0403030403020204" pitchFamily="34" charset="0"/>
              </a:rPr>
              <a:t>1</a:t>
            </a:r>
          </a:p>
        </p:txBody>
      </p:sp>
      <p:sp>
        <p:nvSpPr>
          <p:cNvPr id="43" name="TextBox 13"/>
          <p:cNvSpPr txBox="1"/>
          <p:nvPr/>
        </p:nvSpPr>
        <p:spPr>
          <a:xfrm>
            <a:off x="2333740" y="4470713"/>
            <a:ext cx="41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Source Sans Pro Light" panose="020B0403030403020204" pitchFamily="34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5348" y="4101381"/>
            <a:ext cx="5306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How do I take an exam?</a:t>
            </a:r>
          </a:p>
          <a:p>
            <a:pPr marL="457200"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- What do I need?</a:t>
            </a:r>
          </a:p>
          <a:p>
            <a:pPr marL="457200"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ource Sans Pro Light"/>
              </a:rPr>
              <a:t>- What are the expectations?</a:t>
            </a:r>
          </a:p>
        </p:txBody>
      </p:sp>
      <p:sp>
        <p:nvSpPr>
          <p:cNvPr id="21" name="Oval 20"/>
          <p:cNvSpPr/>
          <p:nvPr/>
        </p:nvSpPr>
        <p:spPr>
          <a:xfrm>
            <a:off x="491961" y="1375468"/>
            <a:ext cx="1201389" cy="1173590"/>
          </a:xfrm>
          <a:prstGeom prst="ellipse">
            <a:avLst/>
          </a:prstGeom>
          <a:solidFill>
            <a:srgbClr val="0030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n 6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841211" y="1739685"/>
            <a:ext cx="502888" cy="421638"/>
          </a:xfrm>
          <a:prstGeom prst="rect">
            <a:avLst/>
          </a:prstGeom>
          <a:noFill/>
        </p:spPr>
      </p:pic>
      <p:sp>
        <p:nvSpPr>
          <p:cNvPr id="23" name="Oval 22"/>
          <p:cNvSpPr/>
          <p:nvPr/>
        </p:nvSpPr>
        <p:spPr>
          <a:xfrm>
            <a:off x="582774" y="3989724"/>
            <a:ext cx="1201389" cy="1173590"/>
          </a:xfrm>
          <a:prstGeom prst="ellipse">
            <a:avLst/>
          </a:prstGeom>
          <a:solidFill>
            <a:srgbClr val="0030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3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962915" y="4409989"/>
            <a:ext cx="441106" cy="3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8148485" cy="41353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5638800" cy="10207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0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Customizable security</a:t>
            </a:r>
          </a:p>
        </p:txBody>
      </p:sp>
    </p:spTree>
    <p:extLst>
      <p:ext uri="{BB962C8B-B14F-4D97-AF65-F5344CB8AC3E}">
        <p14:creationId xmlns:p14="http://schemas.microsoft.com/office/powerpoint/2010/main" val="3701860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8290986" cy="399297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7886700" cy="70167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Summary of Suspicious Exams</a:t>
            </a:r>
          </a:p>
        </p:txBody>
      </p:sp>
    </p:spTree>
    <p:extLst>
      <p:ext uri="{BB962C8B-B14F-4D97-AF65-F5344CB8AC3E}">
        <p14:creationId xmlns:p14="http://schemas.microsoft.com/office/powerpoint/2010/main" val="3199026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609600" y="152400"/>
            <a:ext cx="7886700" cy="701675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rgbClr val="003F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Quick clear path to the evidence</a:t>
            </a:r>
          </a:p>
        </p:txBody>
      </p:sp>
      <p:pic>
        <p:nvPicPr>
          <p:cNvPr id="1026" name="Picture 4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13" y="1371601"/>
            <a:ext cx="71306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50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-10994" y="1219200"/>
            <a:ext cx="9147412" cy="5181600"/>
          </a:xfrm>
          <a:prstGeom prst="rect">
            <a:avLst/>
          </a:prstGeom>
          <a:solidFill>
            <a:srgbClr val="003F77">
              <a:alpha val="4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1722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3439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0871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3731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  <a:latin typeface="Museo Sans Rounded 100"/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Museo Sans Rounded 100"/>
            </a:endParaRPr>
          </a:p>
        </p:txBody>
      </p:sp>
      <p:sp>
        <p:nvSpPr>
          <p:cNvPr id="5" name="TextBox 34"/>
          <p:cNvSpPr txBox="1">
            <a:spLocks noChangeArrowheads="1"/>
          </p:cNvSpPr>
          <p:nvPr/>
        </p:nvSpPr>
        <p:spPr bwMode="auto">
          <a:xfrm>
            <a:off x="255706" y="4926333"/>
            <a:ext cx="863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Museo Sans Rounded 500" charset="0"/>
                <a:cs typeface="Museo Sans Rounded 500" charset="0"/>
              </a:rPr>
              <a:t>ANANT AGARWAL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412" y="5390436"/>
            <a:ext cx="9144000" cy="27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>
            <a:spAutoFit/>
          </a:bodyPr>
          <a:lstStyle/>
          <a:p>
            <a:pPr algn="ctr" defTabSz="407988"/>
            <a:r>
              <a:rPr lang="en-US" dirty="0">
                <a:solidFill>
                  <a:srgbClr val="F2F2F2"/>
                </a:solidFill>
                <a:latin typeface="Museo Sans Rounded 500" charset="0"/>
                <a:cs typeface="Museo Sans Rounded 500" charset="0"/>
              </a:rPr>
              <a:t>CEO, edX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8512" y="4917362"/>
            <a:ext cx="3708400" cy="8413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2012" y="1548755"/>
            <a:ext cx="47249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useo Sans Rounded 100"/>
              </a:rPr>
              <a:t>“To ensure the integrity of academic credit, in addition to verifying the identity of the student, we now need to verify the integrity of the test itself. </a:t>
            </a:r>
          </a:p>
          <a:p>
            <a:endParaRPr lang="en-US" sz="2400" dirty="0">
              <a:solidFill>
                <a:schemeClr val="bg1"/>
              </a:solidFill>
              <a:latin typeface="Museo Sans Rounded 100"/>
            </a:endParaRPr>
          </a:p>
          <a:p>
            <a:r>
              <a:rPr lang="en-US" sz="2400" dirty="0">
                <a:solidFill>
                  <a:schemeClr val="bg1"/>
                </a:solidFill>
                <a:latin typeface="Museo Sans Rounded 100"/>
              </a:rPr>
              <a:t>Software Secure’s RPNow system does both and is the ideal solution for the edX platform.”</a:t>
            </a:r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7171" y="142432"/>
            <a:ext cx="7886700" cy="62602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3F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Software Secure</a:t>
            </a:r>
          </a:p>
        </p:txBody>
      </p:sp>
    </p:spTree>
    <p:extLst>
      <p:ext uri="{BB962C8B-B14F-4D97-AF65-F5344CB8AC3E}">
        <p14:creationId xmlns:p14="http://schemas.microsoft.com/office/powerpoint/2010/main" val="1033660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gray">
          <a:xfrm>
            <a:off x="55683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99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PSI/Software Secure</a:t>
            </a:r>
            <a:br>
              <a:rPr lang="en-US" sz="3299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sz="2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br>
              <a:rPr lang="en-US" sz="21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en-US" sz="21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ima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81902" y="3486100"/>
            <a:ext cx="3100820" cy="2857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4429924"/>
            <a:ext cx="1901943" cy="17536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418" y="1146146"/>
            <a:ext cx="88848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Software Secure founded in 1998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2016: Acquired by PSI Services, LLC (founded 1946)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HQ in Newton, MA | WW HQ in Burbank, CA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Industry pioneer and recognized market leader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450+ college, university, K-12 and certification customers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1,500+ total customers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Millions of exams proctored</a:t>
            </a:r>
          </a:p>
          <a:p>
            <a:endParaRPr lang="en-US" sz="2400" dirty="0">
              <a:latin typeface="Source Sans Pro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481902" y="3447318"/>
            <a:ext cx="2826896" cy="1695968"/>
            <a:chOff x="5923978" y="3090461"/>
            <a:chExt cx="2826896" cy="16959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7436" y="3199122"/>
              <a:ext cx="833438" cy="619125"/>
            </a:xfrm>
            <a:prstGeom prst="rect">
              <a:avLst/>
            </a:prstGeom>
          </p:spPr>
        </p:pic>
        <p:pic>
          <p:nvPicPr>
            <p:cNvPr id="14" name="Picture 13" descr="http://www.clemson.edu/administration/public-affairs/toolbox/downloads/logos/logos/wordmark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005" y="4026960"/>
              <a:ext cx="1143000" cy="330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641" y="4283237"/>
              <a:ext cx="653911" cy="497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978" y="3090461"/>
              <a:ext cx="2055262" cy="854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532" y="3519587"/>
              <a:ext cx="1737360" cy="868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611" y="4530841"/>
              <a:ext cx="1517650" cy="255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9769" y="4654343"/>
            <a:ext cx="2403539" cy="8503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5136" y="4764965"/>
            <a:ext cx="1345253" cy="41861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64" y="3618096"/>
            <a:ext cx="37957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314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4495800"/>
            <a:ext cx="815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F77"/>
                </a:solidFill>
                <a:latin typeface="Calibri" pitchFamily="34" charset="0"/>
                <a:ea typeface="Calibri"/>
                <a:cs typeface="Calibri" pitchFamily="34" charset="0"/>
              </a:rPr>
              <a:t>PSI/SOFTWARE SECURE</a:t>
            </a:r>
            <a:r>
              <a:rPr lang="en-US" dirty="0">
                <a:solidFill>
                  <a:srgbClr val="003F77"/>
                </a:solidFill>
                <a:latin typeface="Calibri"/>
                <a:cs typeface="Calibri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the leading provider of secure and cost-effective computer-based testing solutions for any learning environments in higher education, K-12 and certification programs. With award-winning solutions that provide robust authentication and scalable security, institutions can now achieve secure, convenient online exam integrity anytime, anywhere. Software Secure is headquartered in Newton, MA, USA</a:t>
            </a:r>
            <a:endParaRPr lang="en-US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0"/>
            <a:r>
              <a:rPr lang="en-US" dirty="0">
                <a:solidFill>
                  <a:srgbClr val="363636"/>
                </a:solidFill>
                <a:latin typeface="Calibri"/>
                <a:cs typeface="Calibri"/>
              </a:rPr>
              <a:t>                                            </a:t>
            </a:r>
          </a:p>
          <a:p>
            <a:pPr lvl="0"/>
            <a:endParaRPr lang="en-US" dirty="0">
              <a:solidFill>
                <a:srgbClr val="363636"/>
              </a:solidFill>
              <a:latin typeface="Calibri"/>
              <a:cs typeface="Calibri"/>
            </a:endParaRPr>
          </a:p>
          <a:p>
            <a:pPr lvl="0"/>
            <a:r>
              <a:rPr lang="en-US" dirty="0">
                <a:solidFill>
                  <a:srgbClr val="363636"/>
                </a:solidFill>
                <a:latin typeface="Calibri"/>
                <a:cs typeface="Calibri"/>
              </a:rPr>
              <a:t>	             More about Software Secure can be found at </a:t>
            </a:r>
            <a:r>
              <a:rPr lang="en-US" sz="1200" b="1" dirty="0">
                <a:solidFill>
                  <a:srgbClr val="003F77"/>
                </a:solidFill>
                <a:latin typeface="Calibri" pitchFamily="34" charset="0"/>
                <a:ea typeface="Calibri"/>
                <a:cs typeface="Calibri" pitchFamily="34" charset="0"/>
              </a:rPr>
              <a:t>WWW.SOFTWARESECURE.COM</a:t>
            </a:r>
            <a:endParaRPr lang="en-US" b="1" dirty="0">
              <a:solidFill>
                <a:srgbClr val="003F77"/>
              </a:solidFill>
              <a:latin typeface="Calibri" pitchFamily="34" charset="0"/>
              <a:ea typeface="Calibri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4267200"/>
            <a:ext cx="7848600" cy="0"/>
          </a:xfrm>
          <a:prstGeom prst="line">
            <a:avLst/>
          </a:prstGeom>
          <a:ln>
            <a:solidFill>
              <a:srgbClr val="003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609600" y="1447800"/>
            <a:ext cx="27432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003F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Q&amp;A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6360" y="3463486"/>
            <a:ext cx="7968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b="1" spc="300" dirty="0">
                <a:solidFill>
                  <a:schemeClr val="accent4">
                    <a:lumMod val="25000"/>
                  </a:schemeClr>
                </a:solidFill>
                <a:latin typeface="Calibri" pitchFamily="34" charset="0"/>
                <a:ea typeface="Calibri" pitchFamily="34" charset="0"/>
                <a:cs typeface="Calibri"/>
              </a:rPr>
              <a:t>RYAN BURG</a:t>
            </a:r>
            <a:r>
              <a:rPr lang="en-US" spc="300" dirty="0">
                <a:solidFill>
                  <a:schemeClr val="accent4">
                    <a:lumMod val="25000"/>
                  </a:schemeClr>
                </a:solidFill>
                <a:latin typeface="Calibri" pitchFamily="34" charset="0"/>
                <a:ea typeface="Calibri" pitchFamily="34" charset="0"/>
                <a:cs typeface="Calibri"/>
              </a:rPr>
              <a:t>| DIRECTOR OF BUSINESS DEVELOPMENT, ACADEMIC MARKETS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b="1" dirty="0">
                <a:solidFill>
                  <a:srgbClr val="003F77"/>
                </a:solidFill>
                <a:latin typeface="Calibri" pitchFamily="34" charset="0"/>
                <a:ea typeface="Calibri" pitchFamily="34" charset="0"/>
                <a:cs typeface="Calibri"/>
              </a:rPr>
              <a:t>rburg@softwaresecure.com   </a:t>
            </a:r>
            <a:endParaRPr lang="en-US" dirty="0">
              <a:solidFill>
                <a:srgbClr val="003F77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99395"/>
            <a:ext cx="2991744" cy="191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817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9" y="1162335"/>
            <a:ext cx="7636043" cy="497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55683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99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PSI</a:t>
            </a:r>
            <a:br>
              <a:rPr lang="en-US" sz="3299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sz="2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br>
              <a:rPr lang="en-US" sz="21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en-US" sz="21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7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480" y="177834"/>
            <a:ext cx="7128156" cy="614362"/>
          </a:xfrm>
        </p:spPr>
        <p:txBody>
          <a:bodyPr/>
          <a:lstStyle/>
          <a:p>
            <a:r>
              <a:rPr lang="en-US" b="1" dirty="0"/>
              <a:t>Full Array of Exam Delivery Options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2404400" y="1775564"/>
            <a:ext cx="7635607" cy="4030700"/>
          </a:xfrm>
          <a:prstGeom prst="blockArc">
            <a:avLst>
              <a:gd name="adj1" fmla="val 16509444"/>
              <a:gd name="adj2" fmla="val 5088054"/>
              <a:gd name="adj3" fmla="val 5240"/>
            </a:avLst>
          </a:prstGeom>
          <a:solidFill>
            <a:srgbClr val="B4C6E7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</p:sp>
      <p:sp>
        <p:nvSpPr>
          <p:cNvPr id="36" name="Freeform 35"/>
          <p:cNvSpPr/>
          <p:nvPr/>
        </p:nvSpPr>
        <p:spPr>
          <a:xfrm>
            <a:off x="3327526" y="1215393"/>
            <a:ext cx="3458976" cy="1056208"/>
          </a:xfrm>
          <a:custGeom>
            <a:avLst/>
            <a:gdLst>
              <a:gd name="connsiteX0" fmla="*/ 0 w 1674739"/>
              <a:gd name="connsiteY0" fmla="*/ 0 h 1210818"/>
              <a:gd name="connsiteX1" fmla="*/ 1674739 w 1674739"/>
              <a:gd name="connsiteY1" fmla="*/ 0 h 1210818"/>
              <a:gd name="connsiteX2" fmla="*/ 1674739 w 1674739"/>
              <a:gd name="connsiteY2" fmla="*/ 1210818 h 1210818"/>
              <a:gd name="connsiteX3" fmla="*/ 0 w 1674739"/>
              <a:gd name="connsiteY3" fmla="*/ 1210818 h 1210818"/>
              <a:gd name="connsiteX4" fmla="*/ 0 w 1674739"/>
              <a:gd name="connsiteY4" fmla="*/ 0 h 121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739" h="1210818">
                <a:moveTo>
                  <a:pt x="0" y="0"/>
                </a:moveTo>
                <a:lnTo>
                  <a:pt x="1674739" y="0"/>
                </a:lnTo>
                <a:lnTo>
                  <a:pt x="1674739" y="1210818"/>
                </a:lnTo>
                <a:lnTo>
                  <a:pt x="0" y="121081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marR="0" lvl="0" indent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Secure Test Centers</a:t>
            </a:r>
          </a:p>
        </p:txBody>
      </p:sp>
      <p:sp>
        <p:nvSpPr>
          <p:cNvPr id="37" name="Oval 36"/>
          <p:cNvSpPr/>
          <p:nvPr/>
        </p:nvSpPr>
        <p:spPr>
          <a:xfrm>
            <a:off x="4531378" y="3245362"/>
            <a:ext cx="1105327" cy="1091104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rgbClr val="255E91"/>
            </a:solidFill>
            <a:prstDash val="solid"/>
            <a:miter lim="800000"/>
          </a:ln>
          <a:effectLst/>
        </p:spPr>
      </p:sp>
      <p:sp>
        <p:nvSpPr>
          <p:cNvPr id="38" name="Freeform 37"/>
          <p:cNvSpPr/>
          <p:nvPr/>
        </p:nvSpPr>
        <p:spPr>
          <a:xfrm>
            <a:off x="5831380" y="3262810"/>
            <a:ext cx="3514842" cy="1056208"/>
          </a:xfrm>
          <a:custGeom>
            <a:avLst/>
            <a:gdLst>
              <a:gd name="connsiteX0" fmla="*/ 0 w 1674739"/>
              <a:gd name="connsiteY0" fmla="*/ 0 h 1210818"/>
              <a:gd name="connsiteX1" fmla="*/ 1674739 w 1674739"/>
              <a:gd name="connsiteY1" fmla="*/ 0 h 1210818"/>
              <a:gd name="connsiteX2" fmla="*/ 1674739 w 1674739"/>
              <a:gd name="connsiteY2" fmla="*/ 1210818 h 1210818"/>
              <a:gd name="connsiteX3" fmla="*/ 0 w 1674739"/>
              <a:gd name="connsiteY3" fmla="*/ 1210818 h 1210818"/>
              <a:gd name="connsiteX4" fmla="*/ 0 w 1674739"/>
              <a:gd name="connsiteY4" fmla="*/ 0 h 121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739" h="1210818">
                <a:moveTo>
                  <a:pt x="0" y="0"/>
                </a:moveTo>
                <a:lnTo>
                  <a:pt x="1674739" y="0"/>
                </a:lnTo>
                <a:lnTo>
                  <a:pt x="1674739" y="1210818"/>
                </a:lnTo>
                <a:lnTo>
                  <a:pt x="0" y="121081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R="0" lvl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>
                <a:srgbClr val="42576E"/>
              </a:buClr>
              <a:buSzPct val="70000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Live, Remote Proctored</a:t>
            </a:r>
          </a:p>
        </p:txBody>
      </p:sp>
      <p:sp>
        <p:nvSpPr>
          <p:cNvPr id="39" name="Oval 38"/>
          <p:cNvSpPr/>
          <p:nvPr/>
        </p:nvSpPr>
        <p:spPr>
          <a:xfrm>
            <a:off x="3593764" y="2020202"/>
            <a:ext cx="1105327" cy="1091104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  <a:ln w="38100" cap="flat" cmpd="sng" algn="ctr">
            <a:solidFill>
              <a:srgbClr val="D9E2F3"/>
            </a:solidFill>
            <a:prstDash val="solid"/>
            <a:miter lim="800000"/>
          </a:ln>
          <a:effectLst/>
        </p:spPr>
      </p:sp>
      <p:sp>
        <p:nvSpPr>
          <p:cNvPr id="40" name="Freeform 39"/>
          <p:cNvSpPr/>
          <p:nvPr/>
        </p:nvSpPr>
        <p:spPr>
          <a:xfrm>
            <a:off x="5002801" y="2037650"/>
            <a:ext cx="4048732" cy="1056208"/>
          </a:xfrm>
          <a:custGeom>
            <a:avLst/>
            <a:gdLst>
              <a:gd name="connsiteX0" fmla="*/ 0 w 1674739"/>
              <a:gd name="connsiteY0" fmla="*/ 0 h 1210818"/>
              <a:gd name="connsiteX1" fmla="*/ 1674739 w 1674739"/>
              <a:gd name="connsiteY1" fmla="*/ 0 h 1210818"/>
              <a:gd name="connsiteX2" fmla="*/ 1674739 w 1674739"/>
              <a:gd name="connsiteY2" fmla="*/ 1210818 h 1210818"/>
              <a:gd name="connsiteX3" fmla="*/ 0 w 1674739"/>
              <a:gd name="connsiteY3" fmla="*/ 1210818 h 1210818"/>
              <a:gd name="connsiteX4" fmla="*/ 0 w 1674739"/>
              <a:gd name="connsiteY4" fmla="*/ 0 h 121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739" h="1210818">
                <a:moveTo>
                  <a:pt x="0" y="0"/>
                </a:moveTo>
                <a:lnTo>
                  <a:pt x="1674739" y="0"/>
                </a:lnTo>
                <a:lnTo>
                  <a:pt x="1674739" y="1210818"/>
                </a:lnTo>
                <a:lnTo>
                  <a:pt x="0" y="121081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marR="0" lvl="0" indent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Exclusive, Secure Testing Kiosks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01" y="1333346"/>
            <a:ext cx="1198788" cy="1190924"/>
          </a:xfrm>
          <a:prstGeom prst="rect">
            <a:avLst/>
          </a:prstGeom>
        </p:spPr>
      </p:pic>
      <p:grpSp>
        <p:nvGrpSpPr>
          <p:cNvPr id="2" name="Group 67"/>
          <p:cNvGrpSpPr/>
          <p:nvPr/>
        </p:nvGrpSpPr>
        <p:grpSpPr>
          <a:xfrm>
            <a:off x="2057163" y="5021260"/>
            <a:ext cx="1116510" cy="1134515"/>
            <a:chOff x="2057163" y="5021260"/>
            <a:chExt cx="1116510" cy="1134515"/>
          </a:xfrm>
        </p:grpSpPr>
        <p:sp>
          <p:nvSpPr>
            <p:cNvPr id="46" name="Oval 45"/>
            <p:cNvSpPr/>
            <p:nvPr/>
          </p:nvSpPr>
          <p:spPr>
            <a:xfrm>
              <a:off x="2057163" y="5021260"/>
              <a:ext cx="1116510" cy="1134515"/>
            </a:xfrm>
            <a:prstGeom prst="ellipse">
              <a:avLst/>
            </a:prstGeom>
            <a:gradFill flip="none" rotWithShape="1">
              <a:gsLst>
                <a:gs pos="72000">
                  <a:srgbClr val="24445E"/>
                </a:gs>
                <a:gs pos="49000">
                  <a:srgbClr val="42576E">
                    <a:lumMod val="91000"/>
                    <a:lumOff val="9000"/>
                  </a:srgbClr>
                </a:gs>
                <a:gs pos="33778">
                  <a:srgbClr val="42576E"/>
                </a:gs>
                <a:gs pos="18557">
                  <a:srgbClr val="42576E">
                    <a:lumMod val="91000"/>
                    <a:lumOff val="9000"/>
                  </a:srgbClr>
                </a:gs>
                <a:gs pos="94000">
                  <a:srgbClr val="2B6DA9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38100" cap="flat" cmpd="sng" algn="ctr">
              <a:solidFill>
                <a:srgbClr val="B4C6E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38100"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46"/>
            <p:cNvGrpSpPr/>
            <p:nvPr/>
          </p:nvGrpSpPr>
          <p:grpSpPr>
            <a:xfrm>
              <a:off x="2132860" y="5205334"/>
              <a:ext cx="994106" cy="736962"/>
              <a:chOff x="4432287" y="3450457"/>
              <a:chExt cx="1990720" cy="1491519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89938" l="10000" r="90000">
                            <a14:foregroundMark x1="19385" y1="5441" x2="24615" y2="5749"/>
                            <a14:foregroundMark x1="40000" y1="31417" x2="42462" y2="33881"/>
                            <a14:foregroundMark x1="24615" y1="4209" x2="20692" y2="4004"/>
                            <a14:foregroundMark x1="50538" y1="85729" x2="55692" y2="86037"/>
                            <a14:foregroundMark x1="20000" y1="4107" x2="18385" y2="4517"/>
                            <a14:foregroundMark x1="34769" y1="42916" x2="75462" y2="70534"/>
                            <a14:foregroundMark x1="25154" y1="4312" x2="26077" y2="4620"/>
                            <a14:foregroundMark x1="20462" y1="3901" x2="18615" y2="4517"/>
                            <a14:foregroundMark x1="40923" y1="54723" x2="39615" y2="56674"/>
                            <a14:backgroundMark x1="28615" y1="33060" x2="30846" y2="33470"/>
                            <a14:backgroundMark x1="27385" y1="35113" x2="27538" y2="35318"/>
                            <a14:backgroundMark x1="17000" y1="79363" x2="14923" y2="79671"/>
                            <a14:backgroundMark x1="27231" y1="76181" x2="25154" y2="78645"/>
                            <a14:backgroundMark x1="12769" y1="79158" x2="12077" y2="78337"/>
                            <a14:backgroundMark x1="16846" y1="78953" x2="17846" y2="79671"/>
                            <a14:backgroundMark x1="35000" y1="33676" x2="33385" y2="33573"/>
                            <a14:backgroundMark x1="17462" y1="2156" x2="26462" y2="25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2287" y="3450457"/>
                <a:ext cx="1990720" cy="1491519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5543531" y="4035446"/>
                <a:ext cx="292100" cy="2794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045051" y="4056516"/>
                <a:ext cx="158750" cy="2794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7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1420" y="4029196"/>
                <a:ext cx="107315" cy="101657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7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1420" y="4124324"/>
                <a:ext cx="107315" cy="101657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1420" y="4225973"/>
                <a:ext cx="107315" cy="101657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1422" y="4312399"/>
                <a:ext cx="107315" cy="101657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7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1444" y="4415799"/>
                <a:ext cx="107315" cy="101657"/>
              </a:xfrm>
              <a:prstGeom prst="rect">
                <a:avLst/>
              </a:prstGeom>
            </p:spPr>
          </p:pic>
        </p:grpSp>
      </p:grpSp>
      <p:sp>
        <p:nvSpPr>
          <p:cNvPr id="45" name="Freeform 44"/>
          <p:cNvSpPr/>
          <p:nvPr/>
        </p:nvSpPr>
        <p:spPr>
          <a:xfrm>
            <a:off x="3374257" y="5360913"/>
            <a:ext cx="2314242" cy="1056208"/>
          </a:xfrm>
          <a:custGeom>
            <a:avLst/>
            <a:gdLst>
              <a:gd name="connsiteX0" fmla="*/ 0 w 1674739"/>
              <a:gd name="connsiteY0" fmla="*/ 0 h 1210818"/>
              <a:gd name="connsiteX1" fmla="*/ 1674739 w 1674739"/>
              <a:gd name="connsiteY1" fmla="*/ 0 h 1210818"/>
              <a:gd name="connsiteX2" fmla="*/ 1674739 w 1674739"/>
              <a:gd name="connsiteY2" fmla="*/ 1210818 h 1210818"/>
              <a:gd name="connsiteX3" fmla="*/ 0 w 1674739"/>
              <a:gd name="connsiteY3" fmla="*/ 1210818 h 1210818"/>
              <a:gd name="connsiteX4" fmla="*/ 0 w 1674739"/>
              <a:gd name="connsiteY4" fmla="*/ 0 h 121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739" h="1210818">
                <a:moveTo>
                  <a:pt x="0" y="0"/>
                </a:moveTo>
                <a:lnTo>
                  <a:pt x="1674739" y="0"/>
                </a:lnTo>
                <a:lnTo>
                  <a:pt x="1674739" y="1210818"/>
                </a:lnTo>
                <a:lnTo>
                  <a:pt x="0" y="121081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marR="0" lvl="0" indent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Unproctored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93764" y="4444370"/>
            <a:ext cx="1105327" cy="1091104"/>
          </a:xfrm>
          <a:prstGeom prst="ellipse">
            <a:avLst/>
          </a:prstGeom>
          <a:blipFill dpi="0"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5002801" y="4462810"/>
            <a:ext cx="3514842" cy="1056208"/>
          </a:xfrm>
          <a:custGeom>
            <a:avLst/>
            <a:gdLst>
              <a:gd name="connsiteX0" fmla="*/ 0 w 1674739"/>
              <a:gd name="connsiteY0" fmla="*/ 0 h 1210818"/>
              <a:gd name="connsiteX1" fmla="*/ 1674739 w 1674739"/>
              <a:gd name="connsiteY1" fmla="*/ 0 h 1210818"/>
              <a:gd name="connsiteX2" fmla="*/ 1674739 w 1674739"/>
              <a:gd name="connsiteY2" fmla="*/ 1210818 h 1210818"/>
              <a:gd name="connsiteX3" fmla="*/ 0 w 1674739"/>
              <a:gd name="connsiteY3" fmla="*/ 1210818 h 1210818"/>
              <a:gd name="connsiteX4" fmla="*/ 0 w 1674739"/>
              <a:gd name="connsiteY4" fmla="*/ 0 h 121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739" h="1210818">
                <a:moveTo>
                  <a:pt x="0" y="0"/>
                </a:moveTo>
                <a:lnTo>
                  <a:pt x="1674739" y="0"/>
                </a:lnTo>
                <a:lnTo>
                  <a:pt x="1674739" y="1210818"/>
                </a:lnTo>
                <a:lnTo>
                  <a:pt x="0" y="121081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R="0" lvl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Clr>
                <a:srgbClr val="42576E"/>
              </a:buClr>
              <a:buSzPct val="70000"/>
              <a:tabLst/>
              <a:defRPr/>
            </a:pP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RPNow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Record and Review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03461" y="4386949"/>
            <a:ext cx="5102924" cy="1201570"/>
          </a:xfrm>
          <a:prstGeom prst="roundRect">
            <a:avLst/>
          </a:prstGeom>
          <a:noFill/>
          <a:ln w="28575">
            <a:solidFill>
              <a:srgbClr val="6C1D4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770778" y="2694610"/>
            <a:ext cx="2146186" cy="2036572"/>
          </a:xfrm>
          <a:custGeom>
            <a:avLst/>
            <a:gdLst>
              <a:gd name="connsiteX0" fmla="*/ 0 w 2334900"/>
              <a:gd name="connsiteY0" fmla="*/ 1167346 h 2334691"/>
              <a:gd name="connsiteX1" fmla="*/ 1167450 w 2334900"/>
              <a:gd name="connsiteY1" fmla="*/ 0 h 2334691"/>
              <a:gd name="connsiteX2" fmla="*/ 2334900 w 2334900"/>
              <a:gd name="connsiteY2" fmla="*/ 1167346 h 2334691"/>
              <a:gd name="connsiteX3" fmla="*/ 1167450 w 2334900"/>
              <a:gd name="connsiteY3" fmla="*/ 2334692 h 2334691"/>
              <a:gd name="connsiteX4" fmla="*/ 0 w 2334900"/>
              <a:gd name="connsiteY4" fmla="*/ 1167346 h 233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4900" h="2334691">
                <a:moveTo>
                  <a:pt x="0" y="1167346"/>
                </a:moveTo>
                <a:cubicBezTo>
                  <a:pt x="0" y="522639"/>
                  <a:pt x="522685" y="0"/>
                  <a:pt x="1167450" y="0"/>
                </a:cubicBezTo>
                <a:cubicBezTo>
                  <a:pt x="1812215" y="0"/>
                  <a:pt x="2334900" y="522639"/>
                  <a:pt x="2334900" y="1167346"/>
                </a:cubicBezTo>
                <a:cubicBezTo>
                  <a:pt x="2334900" y="1812053"/>
                  <a:pt x="1812215" y="2334692"/>
                  <a:pt x="1167450" y="2334692"/>
                </a:cubicBezTo>
                <a:cubicBezTo>
                  <a:pt x="522685" y="2334692"/>
                  <a:pt x="0" y="1812053"/>
                  <a:pt x="0" y="1167346"/>
                </a:cubicBezTo>
                <a:close/>
              </a:path>
            </a:pathLst>
          </a:custGeom>
          <a:solidFill>
            <a:srgbClr val="003057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388928" tIns="388898" rIns="388928" bIns="388898" numCol="1" spcCol="1270" anchor="ctr" anchorCtr="0">
            <a:noAutofit/>
          </a:bodyPr>
          <a:lstStyle/>
          <a:p>
            <a:pPr marL="0" marR="0" lvl="0" indent="0" algn="ctr" defTabSz="1644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LMS</a:t>
            </a:r>
            <a:endParaRPr kumimoji="0" lang="en-GB" sz="2400" b="0" i="0" u="none" strike="noStrike" kern="0" cap="none" spc="0" normalizeH="0" baseline="4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5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08065"/>
            <a:ext cx="9144000" cy="1080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4962537"/>
            <a:ext cx="914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057"/>
                </a:solidFill>
              </a:rPr>
              <a:t>Global test center footprint    </a:t>
            </a:r>
          </a:p>
          <a:p>
            <a:pPr algn="ctr"/>
            <a:r>
              <a:rPr lang="en-US" sz="4000" b="1" dirty="0">
                <a:solidFill>
                  <a:srgbClr val="003057"/>
                </a:solidFill>
              </a:rPr>
              <a:t>for traditional test delivery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4000" cy="49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36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PSI Value</a:t>
            </a:r>
            <a:endParaRPr lang="en-US" sz="3600" dirty="0">
              <a:solidFill>
                <a:srgbClr val="003F7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509912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Sans"/>
              </a:rPr>
              <a:t>The Am I Job Ready system leverages experience in scientific competency measurement, knowledge of the skills employers desire when hiring successful employees, and industry-leading technology to help employers and institutions close the soft skills gap. Clients use Am I Job Ready because they want </a:t>
            </a:r>
            <a:r>
              <a:rPr lang="en-US" b="1" i="1" dirty="0">
                <a:latin typeface="OpenSans-BoldItalic"/>
              </a:rPr>
              <a:t>measureable outcomes with real-world application</a:t>
            </a:r>
            <a:r>
              <a:rPr lang="en-US" dirty="0">
                <a:latin typeface="OpenSans"/>
              </a:rPr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93770"/>
            <a:ext cx="5781675" cy="69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3323"/>
            <a:ext cx="596265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522705"/>
            <a:ext cx="7086600" cy="29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98294"/>
      </p:ext>
    </p:extLst>
  </p:cSld>
  <p:clrMapOvr>
    <a:masterClrMapping/>
  </p:clrMapOvr>
  <p:transition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4"/>
          <p:cNvSpPr txBox="1">
            <a:spLocks/>
          </p:cNvSpPr>
          <p:nvPr/>
        </p:nvSpPr>
        <p:spPr>
          <a:xfrm>
            <a:off x="7569181" y="6480175"/>
            <a:ext cx="152564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400" b="0" kern="1200">
                <a:solidFill>
                  <a:srgbClr val="032E63"/>
                </a:solidFill>
                <a:latin typeface="Source Sans Pro Black"/>
                <a:ea typeface="+mn-ea"/>
                <a:cs typeface="Source Sans Pro Blac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Source Sans Pro Light"/>
                <a:cs typeface="Source Sans Pro Light"/>
              </a:rPr>
              <a:t>4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32092" y="1994573"/>
            <a:ext cx="2613523" cy="3872047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248400" y="1994573"/>
            <a:ext cx="2613523" cy="3872047"/>
          </a:xfrm>
          <a:prstGeom prst="rect">
            <a:avLst/>
          </a:prstGeom>
          <a:solidFill>
            <a:srgbClr val="A4C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361029" y="1994573"/>
            <a:ext cx="2613523" cy="3872047"/>
          </a:xfrm>
          <a:prstGeom prst="rect">
            <a:avLst/>
          </a:prstGeom>
          <a:solidFill>
            <a:srgbClr val="6C1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99" name="Oval 21"/>
          <p:cNvSpPr/>
          <p:nvPr/>
        </p:nvSpPr>
        <p:spPr>
          <a:xfrm>
            <a:off x="1317700" y="1505506"/>
            <a:ext cx="821478" cy="821478"/>
          </a:xfrm>
          <a:prstGeom prst="ellipse">
            <a:avLst/>
          </a:prstGeom>
          <a:solidFill>
            <a:srgbClr val="003057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21"/>
          <p:cNvSpPr/>
          <p:nvPr/>
        </p:nvSpPr>
        <p:spPr>
          <a:xfrm>
            <a:off x="4246637" y="1505506"/>
            <a:ext cx="821478" cy="821478"/>
          </a:xfrm>
          <a:prstGeom prst="ellipse">
            <a:avLst/>
          </a:prstGeom>
          <a:solidFill>
            <a:srgbClr val="6C1D45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21"/>
          <p:cNvSpPr/>
          <p:nvPr/>
        </p:nvSpPr>
        <p:spPr>
          <a:xfrm>
            <a:off x="7130134" y="1505506"/>
            <a:ext cx="821478" cy="821478"/>
          </a:xfrm>
          <a:prstGeom prst="ellipse">
            <a:avLst/>
          </a:prstGeom>
          <a:solidFill>
            <a:srgbClr val="A4C8E1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1267" y="2747313"/>
            <a:ext cx="1875171" cy="1875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617575" y="2747313"/>
            <a:ext cx="1875171" cy="1875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3725702" y="2747313"/>
            <a:ext cx="1875171" cy="1875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621231" y="4961730"/>
            <a:ext cx="23727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Scheduling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Proctor watches live</a:t>
            </a:r>
          </a:p>
          <a:p>
            <a:pPr algn="ctr"/>
            <a:endParaRPr lang="en-US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31" name="TextBox 13"/>
          <p:cNvSpPr txBox="1"/>
          <p:nvPr/>
        </p:nvSpPr>
        <p:spPr>
          <a:xfrm>
            <a:off x="1507761" y="161274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A</a:t>
            </a:r>
          </a:p>
        </p:txBody>
      </p:sp>
      <p:sp>
        <p:nvSpPr>
          <p:cNvPr id="132" name="TextBox 13"/>
          <p:cNvSpPr txBox="1"/>
          <p:nvPr/>
        </p:nvSpPr>
        <p:spPr>
          <a:xfrm>
            <a:off x="4438399" y="161274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B</a:t>
            </a:r>
          </a:p>
        </p:txBody>
      </p:sp>
      <p:sp>
        <p:nvSpPr>
          <p:cNvPr id="133" name="TextBox 13"/>
          <p:cNvSpPr txBox="1"/>
          <p:nvPr/>
        </p:nvSpPr>
        <p:spPr>
          <a:xfrm>
            <a:off x="7308973" y="1612744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C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46721" y="2346241"/>
            <a:ext cx="2180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Source Sans Pro Light"/>
                <a:cs typeface="Source Sans Pro Light"/>
              </a:rPr>
              <a:t>Live Proctoring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3297842" y="2365944"/>
            <a:ext cx="2719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Source Sans Pro Light"/>
                <a:cs typeface="Source Sans Pro Light"/>
              </a:rPr>
              <a:t>On-Demand Proctoring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309233" y="2360205"/>
            <a:ext cx="2480702" cy="34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Source Sans Pro Light"/>
                <a:cs typeface="Source Sans Pro Light"/>
              </a:rPr>
              <a:t>Automated Proctoring</a:t>
            </a:r>
          </a:p>
        </p:txBody>
      </p:sp>
      <p:pic>
        <p:nvPicPr>
          <p:cNvPr id="11" name="Picture 10" descr="Vectors (1)-0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78" y="3085319"/>
            <a:ext cx="1453331" cy="1453331"/>
          </a:xfrm>
          <a:prstGeom prst="rect">
            <a:avLst/>
          </a:prstGeom>
        </p:spPr>
      </p:pic>
      <p:pic>
        <p:nvPicPr>
          <p:cNvPr id="12" name="Picture 11" descr="Vectors (1)-03.png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505" y="2831320"/>
            <a:ext cx="1589952" cy="1702752"/>
          </a:xfrm>
          <a:prstGeom prst="rect">
            <a:avLst/>
          </a:prstGeom>
        </p:spPr>
      </p:pic>
      <p:pic>
        <p:nvPicPr>
          <p:cNvPr id="14" name="Picture 13" descr="Vectors (1)-04.png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709" y="3034520"/>
            <a:ext cx="1244600" cy="142240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3567631" y="4974430"/>
            <a:ext cx="22188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Best of both worlds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No Scheduling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Record &amp; Review</a:t>
            </a:r>
          </a:p>
          <a:p>
            <a:pPr algn="ctr"/>
            <a:endParaRPr lang="en-US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475931" y="4987130"/>
            <a:ext cx="24320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Machine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No Scheduling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 Light"/>
                <a:cs typeface="Source Sans Pro Light"/>
              </a:rPr>
              <a:t>Faculty review videos</a:t>
            </a:r>
          </a:p>
          <a:p>
            <a:pPr algn="ctr"/>
            <a:endParaRPr lang="en-US" dirty="0">
              <a:solidFill>
                <a:schemeClr val="bg1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108874" y="157076"/>
            <a:ext cx="5017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Proctoring Market</a:t>
            </a:r>
            <a:endParaRPr lang="en-US" sz="3200" i="1" spc="-60" dirty="0">
              <a:solidFill>
                <a:srgbClr val="0030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Rectángulo 56"/>
          <p:cNvSpPr/>
          <p:nvPr/>
        </p:nvSpPr>
        <p:spPr>
          <a:xfrm>
            <a:off x="27708" y="2698355"/>
            <a:ext cx="9144000" cy="2236711"/>
          </a:xfrm>
          <a:prstGeom prst="rect">
            <a:avLst/>
          </a:prstGeom>
          <a:solidFill>
            <a:schemeClr val="tx2">
              <a:lumMod val="10000"/>
              <a:lumOff val="9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9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7171" y="142432"/>
            <a:ext cx="7886700" cy="62602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3F77"/>
                </a:solidFill>
              </a:rPr>
              <a:t>The RPNow Platform</a:t>
            </a:r>
          </a:p>
        </p:txBody>
      </p:sp>
      <p:sp>
        <p:nvSpPr>
          <p:cNvPr id="4" name="Oval 3"/>
          <p:cNvSpPr/>
          <p:nvPr/>
        </p:nvSpPr>
        <p:spPr>
          <a:xfrm>
            <a:off x="467973" y="2512809"/>
            <a:ext cx="1201389" cy="880193"/>
          </a:xfrm>
          <a:prstGeom prst="ellipse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3501" y="4286534"/>
            <a:ext cx="1553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useo Sans Rounded 100"/>
                <a:cs typeface="Source Sans Pro Light"/>
              </a:rPr>
              <a:t>webcam view, desktop &amp; audio monitored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3927651" y="3686414"/>
            <a:ext cx="1140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useo Sans Rounded 100"/>
              </a:rPr>
              <a:t>Records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3445" y="4289035"/>
            <a:ext cx="160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useo Sans Rounded 100"/>
                <a:cs typeface="Source Sans Pro Light"/>
              </a:rPr>
              <a:t>identity of the exam taker and keeps record of 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9495" y="4379117"/>
            <a:ext cx="183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useo Sans Rounded 100"/>
                <a:cs typeface="Source Sans Pro Light"/>
              </a:rPr>
              <a:t>by a certified review specialist 1:1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973" y="4289035"/>
            <a:ext cx="1693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useo Sans Rounded 100"/>
                <a:cs typeface="Source Sans Pro Light"/>
              </a:rPr>
              <a:t>student can take exam anytime, anywhere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8432" y="4286534"/>
            <a:ext cx="183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useo Sans Rounded 100"/>
                <a:cs typeface="Source Sans Pro Light"/>
              </a:rPr>
              <a:t>flat exam fee,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Museo Sans Rounded 100"/>
                <a:cs typeface="Source Sans Pro Light"/>
              </a:rPr>
              <a:t>all exams the same price, no late fees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1949440" y="3686414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useo Sans Rounded 100"/>
              </a:rPr>
              <a:t>Authenticates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5491274" y="3671231"/>
            <a:ext cx="1301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useo Sans Rounded 100"/>
              </a:rPr>
              <a:t>Each exam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Museo Sans Rounded 100"/>
              </a:rPr>
              <a:t> reviewed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1525" y="3686414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useo Sans Rounded 100"/>
              </a:rPr>
              <a:t>On-demand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5906" y="3686414"/>
            <a:ext cx="1731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useo Sans Rounded 100"/>
              </a:rPr>
              <a:t>Cost effective</a:t>
            </a:r>
          </a:p>
        </p:txBody>
      </p:sp>
      <p:sp>
        <p:nvSpPr>
          <p:cNvPr id="15" name="Oval 14"/>
          <p:cNvSpPr/>
          <p:nvPr/>
        </p:nvSpPr>
        <p:spPr>
          <a:xfrm>
            <a:off x="2170069" y="2522751"/>
            <a:ext cx="1201389" cy="880193"/>
          </a:xfrm>
          <a:prstGeom prst="ellipse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872167" y="2522751"/>
            <a:ext cx="1201389" cy="880193"/>
          </a:xfrm>
          <a:prstGeom prst="ellipse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574264" y="2522751"/>
            <a:ext cx="1201389" cy="880193"/>
          </a:xfrm>
          <a:prstGeom prst="ellipse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n 32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4289507" y="2820630"/>
            <a:ext cx="441106" cy="2497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521152" y="2787939"/>
            <a:ext cx="499222" cy="329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6028002" y="2743596"/>
            <a:ext cx="356759" cy="4186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761591" y="2756783"/>
            <a:ext cx="614152" cy="41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827" y="2506577"/>
            <a:ext cx="1201016" cy="877900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47" y="2700007"/>
            <a:ext cx="3841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29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533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sz="3200" dirty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RPNow Methodology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>
              <a:buNone/>
            </a:pPr>
            <a:endParaRPr lang="en-US" sz="1800" dirty="0"/>
          </a:p>
          <a:p>
            <a:pPr>
              <a:buNone/>
            </a:pPr>
            <a:endParaRPr lang="en-US" sz="1200" dirty="0"/>
          </a:p>
        </p:txBody>
      </p:sp>
      <p:pic>
        <p:nvPicPr>
          <p:cNvPr id="11" name="Picture 9" descr="C:\Users\Sales-Two\Desktop\article-page-main_ehow_images_a08_45_dt_do-private-chat-webcam-800x800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81" y="1604547"/>
            <a:ext cx="1994821" cy="1826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200400" y="3444631"/>
            <a:ext cx="2286000" cy="531202"/>
          </a:xfrm>
          <a:prstGeom prst="straightConnector1">
            <a:avLst/>
          </a:prstGeom>
          <a:ln w="31750">
            <a:solidFill>
              <a:srgbClr val="6C1D4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3276600" y="2431051"/>
            <a:ext cx="2173253" cy="429721"/>
          </a:xfrm>
          <a:prstGeom prst="straightConnector1">
            <a:avLst/>
          </a:prstGeom>
          <a:ln w="31750">
            <a:solidFill>
              <a:srgbClr val="6C1D4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typical desktop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81" y="3565350"/>
            <a:ext cx="1994821" cy="1595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" y="4619833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With RPNow, human proctors and auditors review each student’s exam session independently to ensure compliance with exam policies.  </a:t>
            </a:r>
          </a:p>
        </p:txBody>
      </p:sp>
      <p:pic>
        <p:nvPicPr>
          <p:cNvPr id="22" name="Picture 9" descr="C:\Users\Sales-Two\Desktop\article-page-main_ehow_images_a08_45_dt_do-private-chat-webcam-800x800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14285"/>
            <a:ext cx="1994821" cy="1826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ypical desktop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75088"/>
            <a:ext cx="1994821" cy="1595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2000" y="2527611"/>
            <a:ext cx="1933575" cy="14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41971"/>
      </p:ext>
    </p:extLst>
  </p:cSld>
  <p:clrMapOvr>
    <a:masterClrMapping/>
  </p:clrMapOvr>
</p:sld>
</file>

<file path=ppt/theme/theme1.xml><?xml version="1.0" encoding="utf-8"?>
<a:theme xmlns:a="http://schemas.openxmlformats.org/drawingml/2006/main" name="Body Layout/Header Footer">
  <a:themeElements>
    <a:clrScheme name="PSI">
      <a:dk1>
        <a:srgbClr val="272726"/>
      </a:dk1>
      <a:lt1>
        <a:sysClr val="window" lastClr="FFFFFF"/>
      </a:lt1>
      <a:dk2>
        <a:srgbClr val="12243D"/>
      </a:dk2>
      <a:lt2>
        <a:srgbClr val="9CCCD4"/>
      </a:lt2>
      <a:accent1>
        <a:srgbClr val="4F122C"/>
      </a:accent1>
      <a:accent2>
        <a:srgbClr val="272726"/>
      </a:accent2>
      <a:accent3>
        <a:srgbClr val="272726"/>
      </a:accent3>
      <a:accent4>
        <a:srgbClr val="272726"/>
      </a:accent4>
      <a:accent5>
        <a:srgbClr val="272726"/>
      </a:accent5>
      <a:accent6>
        <a:srgbClr val="272726"/>
      </a:accent6>
      <a:hlink>
        <a:srgbClr val="53002A"/>
      </a:hlink>
      <a:folHlink>
        <a:srgbClr val="589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V Presentation Template 2016">
  <a:themeElements>
    <a:clrScheme name="Custom 4">
      <a:dk1>
        <a:srgbClr val="363636"/>
      </a:dk1>
      <a:lt1>
        <a:srgbClr val="FFFFFF"/>
      </a:lt1>
      <a:dk2>
        <a:srgbClr val="019E97"/>
      </a:dk2>
      <a:lt2>
        <a:srgbClr val="FFFFFF"/>
      </a:lt2>
      <a:accent1>
        <a:srgbClr val="20B2AA"/>
      </a:accent1>
      <a:accent2>
        <a:srgbClr val="CE1141"/>
      </a:accent2>
      <a:accent3>
        <a:srgbClr val="92D050"/>
      </a:accent3>
      <a:accent4>
        <a:srgbClr val="D8D8D8"/>
      </a:accent4>
      <a:accent5>
        <a:srgbClr val="7B7B7B"/>
      </a:accent5>
      <a:accent6>
        <a:srgbClr val="019E97"/>
      </a:accent6>
      <a:hlink>
        <a:srgbClr val="92D050"/>
      </a:hlink>
      <a:folHlink>
        <a:srgbClr val="CECECE"/>
      </a:folHlink>
    </a:clrScheme>
    <a:fontScheme name="Eduventures Summit">
      <a:majorFont>
        <a:latin typeface="Aharon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 Presentation Template 2016" id="{1849F42F-4C6C-5442-B329-7A2C92C6B29D}" vid="{F4A7D930-F4E5-B84B-90F5-8B89E23855D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I_SEO Project" id="{A2953F6C-CCB4-4FB9-9EFB-082B5CE1402F}" vid="{1310A06F-ED37-460A-A130-385D3816F454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I_SEO Project" id="{A2953F6C-CCB4-4FB9-9EFB-082B5CE1402F}" vid="{1310A06F-ED37-460A-A130-385D3816F454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EV Presentation Template 2016</Template>
  <TotalTime>0</TotalTime>
  <Words>668</Words>
  <Application>Microsoft Office PowerPoint</Application>
  <PresentationFormat>On-screen Show (4:3)</PresentationFormat>
  <Paragraphs>148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ＭＳ Ｐゴシック</vt:lpstr>
      <vt:lpstr>Arial</vt:lpstr>
      <vt:lpstr>Arial Unicode MS</vt:lpstr>
      <vt:lpstr>Calibri</vt:lpstr>
      <vt:lpstr>Calibri Light</vt:lpstr>
      <vt:lpstr>Century Gothic</vt:lpstr>
      <vt:lpstr>Museo Sans Rounded 100</vt:lpstr>
      <vt:lpstr>Museo Sans Rounded 500</vt:lpstr>
      <vt:lpstr>Open Sans</vt:lpstr>
      <vt:lpstr>OpenSans</vt:lpstr>
      <vt:lpstr>OpenSans-BoldItalic</vt:lpstr>
      <vt:lpstr>Source Sans Pro</vt:lpstr>
      <vt:lpstr>Source Sans Pro Light</vt:lpstr>
      <vt:lpstr>Wingdings</vt:lpstr>
      <vt:lpstr>Body Layout/Header Footer</vt:lpstr>
      <vt:lpstr>EV Presentation Template 2016</vt:lpstr>
      <vt:lpstr>Office Theme</vt:lpstr>
      <vt:lpstr>2_Custom Design</vt:lpstr>
      <vt:lpstr>1_Office Theme</vt:lpstr>
      <vt:lpstr>1_Custom Design</vt:lpstr>
      <vt:lpstr>Custom Design</vt:lpstr>
      <vt:lpstr>PowerPoint Presentation</vt:lpstr>
      <vt:lpstr>About PSI/Software Secure   </vt:lpstr>
      <vt:lpstr>PowerPoint Presentation</vt:lpstr>
      <vt:lpstr>Full Array of Exam Delivery Options</vt:lpstr>
      <vt:lpstr>PowerPoint Presentation</vt:lpstr>
      <vt:lpstr>PSI Value</vt:lpstr>
      <vt:lpstr>PowerPoint Presentation</vt:lpstr>
      <vt:lpstr>PowerPoint Presentation</vt:lpstr>
      <vt:lpstr>RPNow Methodology</vt:lpstr>
      <vt:lpstr>Live Proctoring Methodology </vt:lpstr>
      <vt:lpstr>PowerPoint Presentation</vt:lpstr>
      <vt:lpstr>PowerPoint Presentation</vt:lpstr>
      <vt:lpstr>PowerPoint Presentation</vt:lpstr>
      <vt:lpstr>450+ Customers // Partial List</vt:lpstr>
      <vt:lpstr>PowerPoint Presentation</vt:lpstr>
      <vt:lpstr>Customizable security</vt:lpstr>
      <vt:lpstr>PowerPoint Presentation</vt:lpstr>
      <vt:lpstr>Quick clear path to the evidence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PSI-SSI Sales Deck</dc:title>
  <dc:subject>Online Proctoring</dc:subject>
  <dc:creator/>
  <cp:lastModifiedBy/>
  <cp:revision>1</cp:revision>
  <dcterms:created xsi:type="dcterms:W3CDTF">2016-11-02T02:59:29Z</dcterms:created>
  <dcterms:modified xsi:type="dcterms:W3CDTF">2017-04-10T15:12:23Z</dcterms:modified>
</cp:coreProperties>
</file>