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63" r:id="rId6"/>
    <p:sldId id="258" r:id="rId7"/>
    <p:sldId id="310" r:id="rId8"/>
    <p:sldId id="313" r:id="rId9"/>
    <p:sldId id="314" r:id="rId10"/>
    <p:sldId id="336" r:id="rId11"/>
    <p:sldId id="327" r:id="rId12"/>
    <p:sldId id="337" r:id="rId13"/>
    <p:sldId id="311" r:id="rId14"/>
    <p:sldId id="271" r:id="rId15"/>
    <p:sldId id="325" r:id="rId16"/>
    <p:sldId id="319" r:id="rId17"/>
    <p:sldId id="320" r:id="rId18"/>
    <p:sldId id="321" r:id="rId19"/>
    <p:sldId id="322" r:id="rId20"/>
    <p:sldId id="32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3">
          <p15:clr>
            <a:srgbClr val="A4A3A4"/>
          </p15:clr>
        </p15:guide>
        <p15:guide id="2" orient="horz" pos="633">
          <p15:clr>
            <a:srgbClr val="A4A3A4"/>
          </p15:clr>
        </p15:guide>
        <p15:guide id="3" orient="horz" pos="3540">
          <p15:clr>
            <a:srgbClr val="A4A3A4"/>
          </p15:clr>
        </p15:guide>
        <p15:guide id="4" orient="horz" pos="3959">
          <p15:clr>
            <a:srgbClr val="A4A3A4"/>
          </p15:clr>
        </p15:guide>
        <p15:guide id="5" pos="2880">
          <p15:clr>
            <a:srgbClr val="A4A3A4"/>
          </p15:clr>
        </p15:guide>
        <p15:guide id="6" pos="202">
          <p15:clr>
            <a:srgbClr val="A4A3A4"/>
          </p15:clr>
        </p15:guide>
        <p15:guide id="7" pos="5561">
          <p15:clr>
            <a:srgbClr val="A4A3A4"/>
          </p15:clr>
        </p15:guide>
        <p15:guide id="8" pos="39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a:srgbClr val="4F2361"/>
    <a:srgbClr val="D5D6D8"/>
    <a:srgbClr val="007099"/>
    <a:srgbClr val="007662"/>
    <a:srgbClr val="4F54A4"/>
    <a:srgbClr val="6D6E71"/>
    <a:srgbClr val="BB1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81" autoAdjust="0"/>
  </p:normalViewPr>
  <p:slideViewPr>
    <p:cSldViewPr snapToGrid="0" showGuides="1">
      <p:cViewPr varScale="1">
        <p:scale>
          <a:sx n="103" d="100"/>
          <a:sy n="103" d="100"/>
        </p:scale>
        <p:origin x="1155" y="51"/>
      </p:cViewPr>
      <p:guideLst>
        <p:guide orient="horz" pos="4263"/>
        <p:guide orient="horz" pos="633"/>
        <p:guide orient="horz" pos="3540"/>
        <p:guide orient="horz" pos="3959"/>
        <p:guide pos="2880"/>
        <p:guide pos="202"/>
        <p:guide pos="5561"/>
        <p:guide pos="399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96AFD-A8F4-4B8B-BBAF-BBBDBC7B1045}" type="datetimeFigureOut">
              <a:rPr lang="en-US" smtClean="0"/>
              <a:pPr/>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A147D-D162-464B-BA6D-548B5A056494}" type="slidenum">
              <a:rPr lang="en-US" smtClean="0"/>
              <a:pPr/>
              <a:t>‹#›</a:t>
            </a:fld>
            <a:endParaRPr lang="en-US"/>
          </a:p>
        </p:txBody>
      </p:sp>
    </p:spTree>
    <p:extLst>
      <p:ext uri="{BB962C8B-B14F-4D97-AF65-F5344CB8AC3E}">
        <p14:creationId xmlns:p14="http://schemas.microsoft.com/office/powerpoint/2010/main" val="143397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a:t>
            </a:fld>
            <a:endParaRPr lang="en-US"/>
          </a:p>
        </p:txBody>
      </p:sp>
    </p:spTree>
    <p:extLst>
      <p:ext uri="{BB962C8B-B14F-4D97-AF65-F5344CB8AC3E}">
        <p14:creationId xmlns:p14="http://schemas.microsoft.com/office/powerpoint/2010/main" val="51896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13</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14</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15</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16</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17</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2</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3</a:t>
            </a:fld>
            <a:endParaRPr lang="en-US"/>
          </a:p>
        </p:txBody>
      </p:sp>
    </p:spTree>
    <p:extLst>
      <p:ext uri="{BB962C8B-B14F-4D97-AF65-F5344CB8AC3E}">
        <p14:creationId xmlns:p14="http://schemas.microsoft.com/office/powerpoint/2010/main" val="310648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4</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5</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6</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7</a:t>
            </a:fld>
            <a:endParaRPr lang="en-US"/>
          </a:p>
        </p:txBody>
      </p:sp>
    </p:spTree>
    <p:extLst>
      <p:ext uri="{BB962C8B-B14F-4D97-AF65-F5344CB8AC3E}">
        <p14:creationId xmlns:p14="http://schemas.microsoft.com/office/powerpoint/2010/main" val="307624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10</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12</a:t>
            </a:fld>
            <a:endParaRPr lang="en-US"/>
          </a:p>
        </p:txBody>
      </p:sp>
    </p:spTree>
    <p:extLst>
      <p:ext uri="{BB962C8B-B14F-4D97-AF65-F5344CB8AC3E}">
        <p14:creationId xmlns:p14="http://schemas.microsoft.com/office/powerpoint/2010/main" val="1677763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pic>
        <p:nvPicPr>
          <p:cNvPr id="8" name="Picture 7" descr="ellucian logo_blend (01).png"/>
          <p:cNvPicPr>
            <a:picLocks noChangeAspect="1"/>
          </p:cNvPicPr>
          <p:nvPr userDrawn="1"/>
        </p:nvPicPr>
        <p:blipFill>
          <a:blip r:embed="rId2" cstate="print"/>
          <a:stretch>
            <a:fillRect/>
          </a:stretch>
        </p:blipFill>
        <p:spPr>
          <a:xfrm>
            <a:off x="6990144" y="6355815"/>
            <a:ext cx="1837944" cy="411699"/>
          </a:xfrm>
          <a:prstGeom prst="rect">
            <a:avLst/>
          </a:prstGeom>
        </p:spPr>
      </p:pic>
      <p:sp>
        <p:nvSpPr>
          <p:cNvPr id="2" name="Title 1"/>
          <p:cNvSpPr>
            <a:spLocks noGrp="1"/>
          </p:cNvSpPr>
          <p:nvPr>
            <p:ph type="ctrTitle"/>
          </p:nvPr>
        </p:nvSpPr>
        <p:spPr>
          <a:xfrm>
            <a:off x="320674" y="3705045"/>
            <a:ext cx="8507413"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smtClean="0">
                <a:solidFill>
                  <a:schemeClr val="accent5"/>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320675" y="5048251"/>
            <a:ext cx="8507413" cy="884164"/>
          </a:xfrm>
        </p:spPr>
        <p:txBody>
          <a:bodyPr vert="horz" lIns="0" tIns="0" rIns="0" bIns="0" rtlCol="0">
            <a:normAutofit/>
          </a:bodyPr>
          <a:lstStyle>
            <a:lvl1pPr marL="0" indent="0" algn="l" defTabSz="914400" rtl="0" eaLnBrk="1" latinLnBrk="0" hangingPunct="1">
              <a:spcBef>
                <a:spcPct val="20000"/>
              </a:spcBef>
              <a:buClr>
                <a:schemeClr val="accent1"/>
              </a:buClr>
              <a:buFont typeface="Wingdings" charset="2"/>
              <a:buNone/>
              <a:defRPr lang="en-US" sz="1800" kern="1200" dirty="0" smtClean="0">
                <a:solidFill>
                  <a:schemeClr val="tx1">
                    <a:tint val="75000"/>
                  </a:schemeClr>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7" name="Picture 6" descr="bar1 top.png"/>
          <p:cNvPicPr>
            <a:picLocks noChangeAspect="1"/>
          </p:cNvPicPr>
          <p:nvPr userDrawn="1"/>
        </p:nvPicPr>
        <p:blipFill>
          <a:blip r:embed="rId3" cstate="print"/>
          <a:stretch>
            <a:fillRect/>
          </a:stretch>
        </p:blipFill>
        <p:spPr>
          <a:xfrm>
            <a:off x="0" y="3163703"/>
            <a:ext cx="9144000" cy="240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College">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noChangeAspect="1"/>
          </p:cNvSpPr>
          <p:nvPr>
            <p:ph type="pic" sz="quarter" idx="13"/>
          </p:nvPr>
        </p:nvSpPr>
        <p:spPr>
          <a:xfrm>
            <a:off x="0" y="-1"/>
            <a:ext cx="6344631"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cxnSp>
        <p:nvCxnSpPr>
          <p:cNvPr id="8" name="Straight Connector 7"/>
          <p:cNvCxnSpPr/>
          <p:nvPr userDrawn="1"/>
        </p:nvCxnSpPr>
        <p:spPr>
          <a:xfrm>
            <a:off x="6332687" y="0"/>
            <a:ext cx="0" cy="31917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3" name="Picture 12" descr="bar1 top.png"/>
          <p:cNvPicPr>
            <a:picLocks noChangeAspect="1"/>
          </p:cNvPicPr>
          <p:nvPr userDrawn="1"/>
        </p:nvPicPr>
        <p:blipFill>
          <a:blip r:embed="rId2" cstate="print"/>
          <a:stretch>
            <a:fillRect/>
          </a:stretch>
        </p:blipFill>
        <p:spPr>
          <a:xfrm>
            <a:off x="0" y="3163703"/>
            <a:ext cx="9144000" cy="240254"/>
          </a:xfrm>
          <a:prstGeom prst="rect">
            <a:avLst/>
          </a:prstGeom>
        </p:spPr>
      </p:pic>
      <p:sp>
        <p:nvSpPr>
          <p:cNvPr id="14" name="Title 1"/>
          <p:cNvSpPr>
            <a:spLocks noGrp="1"/>
          </p:cNvSpPr>
          <p:nvPr>
            <p:ph type="ctrTitle"/>
          </p:nvPr>
        </p:nvSpPr>
        <p:spPr>
          <a:xfrm>
            <a:off x="868680" y="3799984"/>
            <a:ext cx="7959408"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a:solidFill>
                  <a:schemeClr val="accent5"/>
                </a:solidFill>
                <a:latin typeface="Arial" pitchFamily="34" charset="0"/>
                <a:ea typeface="+mj-ea"/>
                <a:cs typeface="Arial" pitchFamily="34" charset="0"/>
              </a:defRPr>
            </a:lvl1pPr>
          </a:lstStyle>
          <a:p>
            <a:r>
              <a:rPr lang="en-US" dirty="0"/>
              <a:t>Click to edit Master title style</a:t>
            </a:r>
          </a:p>
        </p:txBody>
      </p:sp>
      <p:sp>
        <p:nvSpPr>
          <p:cNvPr id="16" name="Subtitle 2"/>
          <p:cNvSpPr>
            <a:spLocks noGrp="1"/>
          </p:cNvSpPr>
          <p:nvPr>
            <p:ph type="subTitle" idx="1"/>
          </p:nvPr>
        </p:nvSpPr>
        <p:spPr>
          <a:xfrm>
            <a:off x="236786" y="3799983"/>
            <a:ext cx="535002" cy="1188720"/>
          </a:xfrm>
        </p:spPr>
        <p:txBody>
          <a:bodyPr vert="horz" lIns="0" tIns="0" rIns="0" bIns="0" rtlCol="0" anchor="t">
            <a:normAutofit/>
          </a:bodyPr>
          <a:lstStyle>
            <a:lvl1pPr marL="0" indent="0" algn="r" defTabSz="914400" rtl="0" eaLnBrk="1" latinLnBrk="0" hangingPunct="1">
              <a:lnSpc>
                <a:spcPct val="95000"/>
              </a:lnSpc>
              <a:spcBef>
                <a:spcPct val="0"/>
              </a:spcBef>
              <a:buClr>
                <a:schemeClr val="accent1"/>
              </a:buClr>
              <a:buFont typeface="Wingdings" charset="2"/>
              <a:buNone/>
              <a:defRPr lang="en-US" sz="3200" kern="1200" dirty="0" smtClean="0">
                <a:solidFill>
                  <a:schemeClr val="accent2"/>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a:t>
            </a:r>
          </a:p>
        </p:txBody>
      </p:sp>
      <p:sp>
        <p:nvSpPr>
          <p:cNvPr id="9" name="Picture Placeholder 4"/>
          <p:cNvSpPr>
            <a:spLocks noGrp="1"/>
          </p:cNvSpPr>
          <p:nvPr>
            <p:ph type="pic" sz="quarter" idx="17"/>
          </p:nvPr>
        </p:nvSpPr>
        <p:spPr>
          <a:xfrm>
            <a:off x="6603048" y="494093"/>
            <a:ext cx="2225040" cy="2099054"/>
          </a:xfrm>
          <a:noFill/>
          <a:ln>
            <a:noFill/>
          </a:ln>
          <a:effectLst/>
        </p:spPr>
        <p:txBody>
          <a:bodyPr/>
          <a:lstStyle>
            <a:lvl1pPr>
              <a:defRPr>
                <a:ln>
                  <a:noFill/>
                </a:ln>
              </a:defRPr>
            </a:lvl1pPr>
          </a:lstStyle>
          <a:p>
            <a:endParaRPr lang="en-US" dirty="0"/>
          </a:p>
        </p:txBody>
      </p:sp>
      <p:pic>
        <p:nvPicPr>
          <p:cNvPr id="10" name="Picture 9"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Option">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sp>
        <p:nvSpPr>
          <p:cNvPr id="2" name="Title 1"/>
          <p:cNvSpPr>
            <a:spLocks noGrp="1"/>
          </p:cNvSpPr>
          <p:nvPr>
            <p:ph type="ctrTitle"/>
          </p:nvPr>
        </p:nvSpPr>
        <p:spPr>
          <a:xfrm>
            <a:off x="2002536" y="2709013"/>
            <a:ext cx="7141464" cy="694944"/>
          </a:xfrm>
          <a:solidFill>
            <a:schemeClr val="bg1"/>
          </a:solidFill>
        </p:spPr>
        <p:txBody>
          <a:bodyPr vert="horz" lIns="182880" tIns="0" rIns="182880" bIns="0" rtlCol="0" anchor="ctr" anchorCtr="0">
            <a:normAutofit/>
          </a:bodyPr>
          <a:lstStyle>
            <a:lvl1pPr algn="l" defTabSz="914400" rtl="0" eaLnBrk="1" latinLnBrk="0" hangingPunct="1">
              <a:lnSpc>
                <a:spcPct val="85000"/>
              </a:lnSpc>
              <a:spcBef>
                <a:spcPct val="0"/>
              </a:spcBef>
              <a:buNone/>
              <a:defRPr lang="en-US" sz="2400" kern="1200" dirty="0" smtClean="0">
                <a:solidFill>
                  <a:srgbClr val="404041"/>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002536" y="4709160"/>
            <a:ext cx="7141464" cy="587229"/>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1800" kern="1200" dirty="0" smtClean="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4" name="Picture 13" descr="bar1 top.png"/>
          <p:cNvPicPr>
            <a:picLocks noChangeAspect="1"/>
          </p:cNvPicPr>
          <p:nvPr userDrawn="1"/>
        </p:nvPicPr>
        <p:blipFill>
          <a:blip r:embed="rId2" cstate="print"/>
          <a:stretch>
            <a:fillRect/>
          </a:stretch>
        </p:blipFill>
        <p:spPr>
          <a:xfrm>
            <a:off x="0" y="3163703"/>
            <a:ext cx="9144000" cy="240254"/>
          </a:xfrm>
          <a:prstGeom prst="rect">
            <a:avLst/>
          </a:prstGeom>
        </p:spPr>
      </p:pic>
      <p:pic>
        <p:nvPicPr>
          <p:cNvPr id="8" name="Picture 7"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College optio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1" y="4597017"/>
            <a:ext cx="4256088" cy="587229"/>
          </a:xfrm>
        </p:spPr>
        <p:txBody>
          <a:bodyPr vert="horz" lIns="0" tIns="0" rIns="0" bIns="0" rtlCol="0">
            <a:normAutofit/>
          </a:bodyPr>
          <a:lstStyle>
            <a:lvl1pPr marL="0" indent="0" algn="l" defTabSz="914400" rtl="0" eaLnBrk="1" latinLnBrk="0" hangingPunct="1">
              <a:spcBef>
                <a:spcPct val="20000"/>
              </a:spcBef>
              <a:buClr>
                <a:schemeClr val="accent1"/>
              </a:buClr>
              <a:buFont typeface="Wingdings" charset="2"/>
              <a:buNone/>
              <a:defRPr lang="en-US" sz="1400" kern="1200" dirty="0" smtClean="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4"/>
          <p:cNvSpPr>
            <a:spLocks noGrp="1"/>
          </p:cNvSpPr>
          <p:nvPr>
            <p:ph type="pic" sz="quarter" idx="16"/>
          </p:nvPr>
        </p:nvSpPr>
        <p:spPr>
          <a:xfrm>
            <a:off x="320675" y="4384606"/>
            <a:ext cx="2225040" cy="2099054"/>
          </a:xfrm>
          <a:noFill/>
          <a:ln>
            <a:noFill/>
          </a:ln>
          <a:effectLst/>
        </p:spPr>
        <p:txBody>
          <a:bodyPr/>
          <a:lstStyle>
            <a:lvl1pPr>
              <a:defRPr>
                <a:ln>
                  <a:noFill/>
                </a:ln>
              </a:defRPr>
            </a:lvl1pPr>
          </a:lstStyle>
          <a:p>
            <a:endParaRPr lang="en-US" dirty="0"/>
          </a:p>
        </p:txBody>
      </p:sp>
      <p:sp>
        <p:nvSpPr>
          <p:cNvPr id="14"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sp>
        <p:nvSpPr>
          <p:cNvPr id="11"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pic>
        <p:nvPicPr>
          <p:cNvPr id="12" name="Picture 11" descr="bar1 top.png"/>
          <p:cNvPicPr>
            <a:picLocks noChangeAspect="1"/>
          </p:cNvPicPr>
          <p:nvPr userDrawn="1"/>
        </p:nvPicPr>
        <p:blipFill>
          <a:blip r:embed="rId2" cstate="print"/>
          <a:stretch>
            <a:fillRect/>
          </a:stretch>
        </p:blipFill>
        <p:spPr>
          <a:xfrm>
            <a:off x="0" y="3163703"/>
            <a:ext cx="9144000" cy="240254"/>
          </a:xfrm>
          <a:prstGeom prst="rect">
            <a:avLst/>
          </a:prstGeom>
        </p:spPr>
      </p:pic>
      <p:sp>
        <p:nvSpPr>
          <p:cNvPr id="2" name="Title 1"/>
          <p:cNvSpPr>
            <a:spLocks noGrp="1"/>
          </p:cNvSpPr>
          <p:nvPr>
            <p:ph type="ctrTitle"/>
          </p:nvPr>
        </p:nvSpPr>
        <p:spPr>
          <a:xfrm>
            <a:off x="2002536" y="2703957"/>
            <a:ext cx="7141464" cy="694944"/>
          </a:xfrm>
          <a:solidFill>
            <a:schemeClr val="bg1"/>
          </a:solidFill>
        </p:spPr>
        <p:txBody>
          <a:bodyPr vert="horz" lIns="182880" tIns="0" rIns="182880" bIns="0" rtlCol="0" anchor="ctr" anchorCtr="0">
            <a:normAutofit/>
          </a:bodyPr>
          <a:lstStyle>
            <a:lvl1pPr algn="l" defTabSz="914400" rtl="0" eaLnBrk="1" latinLnBrk="0" hangingPunct="1">
              <a:lnSpc>
                <a:spcPct val="85000"/>
              </a:lnSpc>
              <a:spcBef>
                <a:spcPct val="0"/>
              </a:spcBef>
              <a:buNone/>
              <a:defRPr lang="en-US" sz="2400" kern="1200" dirty="0" smtClean="0">
                <a:solidFill>
                  <a:srgbClr val="404041"/>
                </a:solidFill>
                <a:latin typeface="Arial" pitchFamily="34" charset="0"/>
                <a:ea typeface="+mj-ea"/>
                <a:cs typeface="Arial" pitchFamily="34" charset="0"/>
              </a:defRPr>
            </a:lvl1pPr>
          </a:lstStyle>
          <a:p>
            <a:r>
              <a:rPr lang="en-US" dirty="0"/>
              <a:t>Click to edit Master title style</a:t>
            </a:r>
          </a:p>
        </p:txBody>
      </p:sp>
      <p:pic>
        <p:nvPicPr>
          <p:cNvPr id="9" name="Picture 8"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0675" y="1463040"/>
            <a:ext cx="4175125" cy="4816990"/>
          </a:xfrm>
        </p:spPr>
        <p:txBody>
          <a:bodyPr>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sz="2000"/>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sz="1800"/>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sz="1600"/>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sz="1600"/>
            </a:lvl5pPr>
            <a:lvl6pPr>
              <a:defRPr sz="1800"/>
            </a:lvl6pPr>
            <a:lvl7pPr>
              <a:defRPr sz="1800"/>
            </a:lvl7pPr>
            <a:lvl8pPr>
              <a:defRPr sz="1800"/>
            </a:lvl8pPr>
            <a:lvl9pPr>
              <a:defRPr sz="1800"/>
            </a:lvl9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4" name="Content Placeholder 3"/>
          <p:cNvSpPr>
            <a:spLocks noGrp="1"/>
          </p:cNvSpPr>
          <p:nvPr>
            <p:ph sz="half" idx="2"/>
          </p:nvPr>
        </p:nvSpPr>
        <p:spPr>
          <a:xfrm>
            <a:off x="4713288" y="1463040"/>
            <a:ext cx="4114800" cy="4816990"/>
          </a:xfrm>
        </p:spPr>
        <p:txBody>
          <a:bodyPr>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lang="en-US" sz="2000" kern="1200" noProof="0">
                <a:solidFill>
                  <a:schemeClr val="tx2"/>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sz="2000"/>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sz="1800"/>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sz="1600"/>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sz="1600"/>
            </a:lvl5pPr>
            <a:lvl6pPr>
              <a:defRPr sz="1800"/>
            </a:lvl6pPr>
            <a:lvl7pPr>
              <a:defRPr sz="1800"/>
            </a:lvl7pPr>
            <a:lvl8pPr>
              <a:defRPr sz="1800"/>
            </a:lvl8pPr>
            <a:lvl9pPr>
              <a:defRPr sz="1800"/>
            </a:lvl9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a:p>
            <a:pPr lvl="4"/>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0675" y="1463040"/>
            <a:ext cx="4176713" cy="639762"/>
          </a:xfrm>
        </p:spPr>
        <p:txBody>
          <a:bodyPr vert="horz" lIns="0" tIns="0" rIns="0" bIns="0" rtlCol="0">
            <a:normAutofit/>
          </a:bodyPr>
          <a:lstStyle>
            <a:lvl1pPr marL="0" indent="0">
              <a:buNone/>
              <a:defRPr lang="en-US" sz="2400" kern="1200" noProof="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812064"/>
              </a:buClr>
              <a:buSzTx/>
              <a:buFontTx/>
              <a:buNone/>
              <a:tabLst/>
            </a:pPr>
            <a:r>
              <a:rPr lang="en-US" dirty="0"/>
              <a:t>Click to edit Master text styles</a:t>
            </a:r>
          </a:p>
        </p:txBody>
      </p:sp>
      <p:sp>
        <p:nvSpPr>
          <p:cNvPr id="4" name="Content Placeholder 3"/>
          <p:cNvSpPr>
            <a:spLocks noGrp="1"/>
          </p:cNvSpPr>
          <p:nvPr>
            <p:ph sz="half" idx="2"/>
          </p:nvPr>
        </p:nvSpPr>
        <p:spPr>
          <a:xfrm>
            <a:off x="320675" y="1966826"/>
            <a:ext cx="4176713" cy="424559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63040"/>
            <a:ext cx="4183063" cy="639762"/>
          </a:xfrm>
        </p:spPr>
        <p:txBody>
          <a:bodyPr vert="horz" lIns="0" tIns="0" rIns="0" bIns="0" rtlCol="0">
            <a:normAutofit/>
          </a:bodyPr>
          <a:lstStyle>
            <a:lvl1pPr marL="0" indent="0">
              <a:buNone/>
              <a:defRPr lang="en-US" sz="2400" kern="1200" noProof="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812064"/>
              </a:buClr>
              <a:buSzTx/>
              <a:buFontTx/>
              <a:buNone/>
              <a:tabLst/>
            </a:pPr>
            <a:r>
              <a:rPr lang="en-US" dirty="0"/>
              <a:t>Click to edit Master text styles</a:t>
            </a:r>
          </a:p>
        </p:txBody>
      </p:sp>
      <p:sp>
        <p:nvSpPr>
          <p:cNvPr id="6" name="Content Placeholder 5"/>
          <p:cNvSpPr>
            <a:spLocks noGrp="1"/>
          </p:cNvSpPr>
          <p:nvPr>
            <p:ph sz="quarter" idx="4"/>
          </p:nvPr>
        </p:nvSpPr>
        <p:spPr>
          <a:xfrm>
            <a:off x="4645025" y="1966826"/>
            <a:ext cx="4183063" cy="424559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63513" y="1380227"/>
            <a:ext cx="8799512" cy="5012426"/>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0" tIns="0" rIns="0" bIns="0" rtlCol="0">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0675" y="1949570"/>
            <a:ext cx="8507413" cy="4400896"/>
          </a:xfrm>
        </p:spPr>
        <p:txBody>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None/>
              <a:tabLst/>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8" name="Text Placeholder 7"/>
          <p:cNvSpPr>
            <a:spLocks noGrp="1"/>
          </p:cNvSpPr>
          <p:nvPr>
            <p:ph type="body" sz="quarter" idx="13" hasCustomPrompt="1"/>
          </p:nvPr>
        </p:nvSpPr>
        <p:spPr>
          <a:xfrm>
            <a:off x="320675" y="1467061"/>
            <a:ext cx="8507413" cy="482600"/>
          </a:xfrm>
        </p:spPr>
        <p:txBody>
          <a:bodyPr>
            <a:normAutofit/>
          </a:bodyPr>
          <a:lstStyle>
            <a:lvl1pPr marL="0" indent="0">
              <a:buFontTx/>
              <a:buNone/>
              <a:defRPr sz="2400">
                <a:solidFill>
                  <a:schemeClr val="accent1"/>
                </a:solidFill>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864508" y="2096219"/>
            <a:ext cx="5963579" cy="4019909"/>
          </a:xfrm>
        </p:spPr>
        <p:txBody>
          <a:bodyPr/>
          <a:lstStyle>
            <a:lvl1pPr>
              <a:spcBef>
                <a:spcPts val="1200"/>
              </a:spcBef>
              <a:spcAft>
                <a:spcPts val="600"/>
              </a:spcAft>
              <a:buFontTx/>
              <a:buNone/>
              <a:defRPr lang="en-US" sz="1800" kern="1200" noProof="0" dirty="0" smtClean="0">
                <a:solidFill>
                  <a:schemeClr val="tx2"/>
                </a:solidFill>
                <a:latin typeface="+mn-lt"/>
                <a:ea typeface="+mn-ea"/>
                <a:cs typeface="+mn-cs"/>
              </a:defRPr>
            </a:lvl1pPr>
            <a:lvl2pPr marL="0" indent="0">
              <a:buFontTx/>
              <a:buNone/>
              <a:defRPr sz="1800"/>
            </a:lvl2pPr>
            <a:lvl3pPr marL="354013" indent="-354013">
              <a:buClr>
                <a:schemeClr val="accent1"/>
              </a:buClr>
              <a:defRPr sz="1800"/>
            </a:lvl3pPr>
            <a:lvl4pPr marL="681038" indent="-309563">
              <a:buClr>
                <a:schemeClr val="tx2"/>
              </a:buClr>
              <a:defRPr sz="1600"/>
            </a:lvl4pPr>
            <a:lvl5pPr marL="1009650" indent="-301625">
              <a:buClr>
                <a:schemeClr val="accent2"/>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2855343" y="1479704"/>
            <a:ext cx="5972745" cy="434975"/>
          </a:xfrm>
        </p:spPr>
        <p:txBody>
          <a:bodyPr>
            <a:normAutofit/>
          </a:bodyPr>
          <a:lstStyle>
            <a:lvl1pPr>
              <a:buFontTx/>
              <a:buNone/>
              <a:defRPr lang="en-US" sz="2000" u="none" kern="1200" noProof="0" dirty="0" smtClean="0">
                <a:solidFill>
                  <a:srgbClr val="4F2361"/>
                </a:solidFill>
                <a:latin typeface="+mn-lt"/>
                <a:ea typeface="+mn-ea"/>
                <a:cs typeface="+mn-cs"/>
              </a:defRPr>
            </a:lvl1pPr>
          </a:lstStyle>
          <a:p>
            <a:pPr lvl="0"/>
            <a:r>
              <a:rPr lang="en-US" dirty="0"/>
              <a:t>CLICK TO EDIT MASTER TEXT STYLES</a:t>
            </a:r>
          </a:p>
        </p:txBody>
      </p:sp>
      <p:cxnSp>
        <p:nvCxnSpPr>
          <p:cNvPr id="11" name="Straight Connector 10"/>
          <p:cNvCxnSpPr/>
          <p:nvPr userDrawn="1"/>
        </p:nvCxnSpPr>
        <p:spPr>
          <a:xfrm>
            <a:off x="2872596" y="1837432"/>
            <a:ext cx="595549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864508" y="1496957"/>
            <a:ext cx="5963579" cy="4558790"/>
          </a:xfrm>
        </p:spPr>
        <p:txBody>
          <a:bodyPr/>
          <a:lstStyle>
            <a:lvl1pPr marL="0" indent="0">
              <a:spcBef>
                <a:spcPts val="1200"/>
              </a:spcBef>
              <a:spcAft>
                <a:spcPts val="600"/>
              </a:spcAft>
              <a:buFontTx/>
              <a:buNone/>
              <a:defRPr lang="en-US" sz="1800" kern="1200" noProof="0" dirty="0" smtClean="0">
                <a:solidFill>
                  <a:schemeClr val="tx2"/>
                </a:solidFill>
                <a:latin typeface="+mn-lt"/>
                <a:ea typeface="+mn-ea"/>
                <a:cs typeface="+mn-cs"/>
              </a:defRPr>
            </a:lvl1pPr>
            <a:lvl2pPr marL="0" indent="0">
              <a:buFontTx/>
              <a:buNone/>
              <a:defRPr sz="1100"/>
            </a:lvl2pPr>
            <a:lvl3pPr marL="354013" indent="-354013">
              <a:buClr>
                <a:schemeClr val="accent1"/>
              </a:buClr>
              <a:defRPr sz="1800"/>
            </a:lvl3pPr>
            <a:lvl4pPr marL="681038" indent="-309563">
              <a:buClr>
                <a:schemeClr val="tx2"/>
              </a:buClr>
              <a:defRPr sz="1600"/>
            </a:lvl4pPr>
            <a:lvl5pPr marL="1009650" indent="-301625">
              <a:buClr>
                <a:schemeClr val="accent2"/>
              </a:buClr>
              <a:defRPr sz="1500"/>
            </a:lvl5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63970" y="1463040"/>
            <a:ext cx="5964118" cy="4887426"/>
          </a:xfrm>
        </p:spPr>
        <p:txBody>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7" name="Picture Placeholder 4"/>
          <p:cNvSpPr>
            <a:spLocks noGrp="1"/>
          </p:cNvSpPr>
          <p:nvPr>
            <p:ph type="pic" sz="quarter" idx="16"/>
          </p:nvPr>
        </p:nvSpPr>
        <p:spPr>
          <a:xfrm>
            <a:off x="0" y="1216326"/>
            <a:ext cx="2493034" cy="5641674"/>
          </a:xfrm>
        </p:spPr>
        <p:txBody>
          <a:bodyPr vert="horz" lIns="182880" tIns="0" rIns="0" bIns="0" rtlCol="0">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lang="en-US" sz="2000" kern="1200" noProof="0" dirty="0">
                <a:solidFill>
                  <a:schemeClr val="tx1">
                    <a:tint val="75000"/>
                  </a:schemeClr>
                </a:solidFill>
                <a:latin typeface="+mn-lt"/>
                <a:ea typeface="+mn-ea"/>
                <a:cs typeface="+mn-cs"/>
              </a:defRPr>
            </a:lvl1pPr>
          </a:lstStyle>
          <a:p>
            <a:r>
              <a:rPr lang="en-US" dirty="0"/>
              <a:t>Drag picture to placeholder or click icon to add</a:t>
            </a:r>
          </a:p>
        </p:txBody>
      </p:sp>
      <p:sp>
        <p:nvSpPr>
          <p:cNvPr id="9" name="Slide Number Placeholder 5"/>
          <p:cNvSpPr txBox="1">
            <a:spLocks/>
          </p:cNvSpPr>
          <p:nvPr userDrawn="1"/>
        </p:nvSpPr>
        <p:spPr>
          <a:xfrm>
            <a:off x="4535361" y="6666339"/>
            <a:ext cx="125034" cy="123111"/>
          </a:xfrm>
          <a:prstGeom prst="rect">
            <a:avLst/>
          </a:prstGeom>
        </p:spPr>
        <p:txBody>
          <a:bodyPr vert="horz" wrap="none" lIns="0" tIns="0" rIns="0" bIns="0" rtlCol="0" anchor="b">
            <a:spAutoFit/>
          </a:bodyPr>
          <a:lstStyle>
            <a:lvl1pPr algn="r">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1EE65-1240-4484-ACA0-E402BE23F397}" type="slidenum">
              <a:rPr kumimoji="0" lang="en-US" sz="8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63970" y="1463040"/>
            <a:ext cx="5964118" cy="4887426"/>
          </a:xfrm>
        </p:spPr>
        <p:txBody>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5" name="Picture Placeholder 4"/>
          <p:cNvSpPr>
            <a:spLocks noGrp="1"/>
          </p:cNvSpPr>
          <p:nvPr>
            <p:ph type="pic" sz="quarter" idx="16"/>
          </p:nvPr>
        </p:nvSpPr>
        <p:spPr>
          <a:xfrm>
            <a:off x="320675" y="1549400"/>
            <a:ext cx="2240280" cy="2240280"/>
          </a:xfrm>
        </p:spPr>
        <p:txBody>
          <a:bodyPr vert="horz" lIns="182880" tIns="0" rIns="0" bIns="0" rtlCol="0">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lang="en-US" sz="2000" kern="1200" noProof="0" dirty="0">
                <a:solidFill>
                  <a:schemeClr val="tx1">
                    <a:tint val="75000"/>
                  </a:schemeClr>
                </a:solidFill>
                <a:latin typeface="+mn-lt"/>
                <a:ea typeface="+mn-ea"/>
                <a:cs typeface="+mn-cs"/>
              </a:defRPr>
            </a:lvl1pPr>
          </a:lstStyle>
          <a:p>
            <a:r>
              <a:rPr lang="en-US" dirty="0"/>
              <a:t>Drag picture to placeholder or click icon to add</a:t>
            </a:r>
          </a:p>
        </p:txBody>
      </p:sp>
      <p:sp>
        <p:nvSpPr>
          <p:cNvPr id="6" name="Picture Placeholder 4"/>
          <p:cNvSpPr>
            <a:spLocks noGrp="1"/>
          </p:cNvSpPr>
          <p:nvPr>
            <p:ph type="pic" sz="quarter" idx="17"/>
          </p:nvPr>
        </p:nvSpPr>
        <p:spPr>
          <a:xfrm>
            <a:off x="320675" y="3978425"/>
            <a:ext cx="2240280" cy="2240280"/>
          </a:xfrm>
        </p:spPr>
        <p:txBody>
          <a:bodyPr vert="horz" lIns="182880" tIns="0" rIns="0" bIns="0" rtlCol="0">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lang="en-US" sz="2000" kern="1200" noProof="0" dirty="0">
                <a:solidFill>
                  <a:schemeClr val="tx1">
                    <a:tint val="75000"/>
                  </a:schemeClr>
                </a:solidFill>
                <a:latin typeface="+mn-lt"/>
                <a:ea typeface="+mn-ea"/>
                <a:cs typeface="+mn-cs"/>
              </a:defRPr>
            </a:lvl1pPr>
          </a:lstStyle>
          <a:p>
            <a:r>
              <a:rPr lang="en-US" dirty="0"/>
              <a:t>Drag picture to placeholder or click icon to add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sp>
        <p:nvSpPr>
          <p:cNvPr id="2" name="Title 1"/>
          <p:cNvSpPr>
            <a:spLocks noGrp="1"/>
          </p:cNvSpPr>
          <p:nvPr>
            <p:ph type="ctrTitle"/>
          </p:nvPr>
        </p:nvSpPr>
        <p:spPr>
          <a:xfrm>
            <a:off x="868680" y="3799984"/>
            <a:ext cx="7959408"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a:solidFill>
                  <a:schemeClr val="accent5"/>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36786" y="3799983"/>
            <a:ext cx="535002" cy="1188720"/>
          </a:xfrm>
        </p:spPr>
        <p:txBody>
          <a:bodyPr vert="horz" lIns="0" tIns="0" rIns="0" bIns="0" rtlCol="0" anchor="t">
            <a:normAutofit/>
          </a:bodyPr>
          <a:lstStyle>
            <a:lvl1pPr marL="0" indent="0" algn="r" defTabSz="914400" rtl="0" eaLnBrk="1" latinLnBrk="0" hangingPunct="1">
              <a:lnSpc>
                <a:spcPct val="95000"/>
              </a:lnSpc>
              <a:spcBef>
                <a:spcPct val="0"/>
              </a:spcBef>
              <a:buClr>
                <a:schemeClr val="accent1"/>
              </a:buClr>
              <a:buFont typeface="Wingdings" charset="2"/>
              <a:buNone/>
              <a:defRPr lang="en-US" sz="3200" kern="1200" dirty="0" smtClean="0">
                <a:solidFill>
                  <a:schemeClr val="accent2"/>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a:t>
            </a:r>
          </a:p>
        </p:txBody>
      </p:sp>
      <p:sp>
        <p:nvSpPr>
          <p:cNvPr id="12"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1" name="Picture 10" descr="bar1 top.png"/>
          <p:cNvPicPr>
            <a:picLocks noChangeAspect="1"/>
          </p:cNvPicPr>
          <p:nvPr userDrawn="1"/>
        </p:nvPicPr>
        <p:blipFill>
          <a:blip r:embed="rId2" cstate="print"/>
          <a:stretch>
            <a:fillRect/>
          </a:stretch>
        </p:blipFill>
        <p:spPr>
          <a:xfrm>
            <a:off x="0" y="3163703"/>
            <a:ext cx="9144000" cy="240254"/>
          </a:xfrm>
          <a:prstGeom prst="rect">
            <a:avLst/>
          </a:prstGeom>
        </p:spPr>
      </p:pic>
      <p:pic>
        <p:nvPicPr>
          <p:cNvPr id="9" name="Picture 8"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College">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sp>
        <p:nvSpPr>
          <p:cNvPr id="11" name="Picture Placeholder 4"/>
          <p:cNvSpPr>
            <a:spLocks noGrp="1"/>
          </p:cNvSpPr>
          <p:nvPr>
            <p:ph type="pic" sz="quarter" idx="16"/>
          </p:nvPr>
        </p:nvSpPr>
        <p:spPr>
          <a:xfrm>
            <a:off x="6602413" y="3799984"/>
            <a:ext cx="2225040" cy="2099054"/>
          </a:xfrm>
          <a:noFill/>
          <a:ln>
            <a:noFill/>
          </a:ln>
          <a:effectLst/>
        </p:spPr>
        <p:txBody>
          <a:bodyPr/>
          <a:lstStyle>
            <a:lvl1pPr>
              <a:defRPr>
                <a:ln>
                  <a:noFill/>
                </a:ln>
              </a:defRPr>
            </a:lvl1pPr>
          </a:lstStyle>
          <a:p>
            <a:endParaRPr lang="en-US" dirty="0"/>
          </a:p>
        </p:txBody>
      </p:sp>
      <p:sp>
        <p:nvSpPr>
          <p:cNvPr id="15"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3" name="Picture 12" descr="bar1 top.png"/>
          <p:cNvPicPr>
            <a:picLocks noChangeAspect="1"/>
          </p:cNvPicPr>
          <p:nvPr userDrawn="1"/>
        </p:nvPicPr>
        <p:blipFill>
          <a:blip r:embed="rId2" cstate="print"/>
          <a:stretch>
            <a:fillRect/>
          </a:stretch>
        </p:blipFill>
        <p:spPr>
          <a:xfrm>
            <a:off x="0" y="3163703"/>
            <a:ext cx="9144000" cy="240254"/>
          </a:xfrm>
          <a:prstGeom prst="rect">
            <a:avLst/>
          </a:prstGeom>
        </p:spPr>
      </p:pic>
      <p:sp>
        <p:nvSpPr>
          <p:cNvPr id="14" name="Title 1"/>
          <p:cNvSpPr>
            <a:spLocks noGrp="1"/>
          </p:cNvSpPr>
          <p:nvPr>
            <p:ph type="ctrTitle"/>
          </p:nvPr>
        </p:nvSpPr>
        <p:spPr>
          <a:xfrm>
            <a:off x="868680" y="3799984"/>
            <a:ext cx="5322570"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a:solidFill>
                  <a:schemeClr val="accent5"/>
                </a:solidFill>
                <a:latin typeface="Arial" pitchFamily="34" charset="0"/>
                <a:ea typeface="+mj-ea"/>
                <a:cs typeface="Arial" pitchFamily="34" charset="0"/>
              </a:defRPr>
            </a:lvl1pPr>
          </a:lstStyle>
          <a:p>
            <a:r>
              <a:rPr lang="en-US" dirty="0"/>
              <a:t>Click to edit Master title style</a:t>
            </a:r>
          </a:p>
        </p:txBody>
      </p:sp>
      <p:sp>
        <p:nvSpPr>
          <p:cNvPr id="16" name="Subtitle 2"/>
          <p:cNvSpPr>
            <a:spLocks noGrp="1"/>
          </p:cNvSpPr>
          <p:nvPr>
            <p:ph type="subTitle" idx="1"/>
          </p:nvPr>
        </p:nvSpPr>
        <p:spPr>
          <a:xfrm>
            <a:off x="236786" y="3799983"/>
            <a:ext cx="535002" cy="1188720"/>
          </a:xfrm>
        </p:spPr>
        <p:txBody>
          <a:bodyPr vert="horz" lIns="0" tIns="0" rIns="0" bIns="0" rtlCol="0" anchor="t">
            <a:normAutofit/>
          </a:bodyPr>
          <a:lstStyle>
            <a:lvl1pPr marL="0" indent="0" algn="r" defTabSz="914400" rtl="0" eaLnBrk="1" latinLnBrk="0" hangingPunct="1">
              <a:lnSpc>
                <a:spcPct val="95000"/>
              </a:lnSpc>
              <a:spcBef>
                <a:spcPct val="0"/>
              </a:spcBef>
              <a:buClr>
                <a:schemeClr val="accent1"/>
              </a:buClr>
              <a:buFont typeface="Wingdings" charset="2"/>
              <a:buNone/>
              <a:defRPr lang="en-US" sz="3200" kern="1200" dirty="0" smtClean="0">
                <a:solidFill>
                  <a:schemeClr val="accent2"/>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a:t>
            </a:r>
          </a:p>
        </p:txBody>
      </p:sp>
      <p:pic>
        <p:nvPicPr>
          <p:cNvPr id="9" name="Picture 8"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ellucian logo_blend (01).png"/>
          <p:cNvPicPr>
            <a:picLocks noChangeAspect="1"/>
          </p:cNvPicPr>
          <p:nvPr userDrawn="1"/>
        </p:nvPicPr>
        <p:blipFill>
          <a:blip r:embed="rId19" cstate="print"/>
          <a:stretch>
            <a:fillRect/>
          </a:stretch>
        </p:blipFill>
        <p:spPr>
          <a:xfrm>
            <a:off x="7566216" y="6484854"/>
            <a:ext cx="1261872" cy="282659"/>
          </a:xfrm>
          <a:prstGeom prst="rect">
            <a:avLst/>
          </a:prstGeom>
        </p:spPr>
      </p:pic>
      <p:sp>
        <p:nvSpPr>
          <p:cNvPr id="2" name="Title Placeholder 1"/>
          <p:cNvSpPr>
            <a:spLocks noGrp="1"/>
          </p:cNvSpPr>
          <p:nvPr>
            <p:ph type="title"/>
          </p:nvPr>
        </p:nvSpPr>
        <p:spPr>
          <a:xfrm>
            <a:off x="320675" y="90080"/>
            <a:ext cx="8507413" cy="822960"/>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320675" y="1463040"/>
            <a:ext cx="8507413" cy="4887426"/>
          </a:xfrm>
          <a:prstGeom prst="rect">
            <a:avLst/>
          </a:prstGeom>
        </p:spPr>
        <p:txBody>
          <a:bodyPr vert="horz" lIns="0" tIns="0" rIns="0" bIns="0" rtlCol="0">
            <a:normAutofit/>
          </a:body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pic>
        <p:nvPicPr>
          <p:cNvPr id="7" name="Picture 6" descr="bar1 top.png"/>
          <p:cNvPicPr>
            <a:picLocks noChangeAspect="1"/>
          </p:cNvPicPr>
          <p:nvPr userDrawn="1"/>
        </p:nvPicPr>
        <p:blipFill>
          <a:blip r:embed="rId20" cstate="print"/>
          <a:stretch>
            <a:fillRect/>
          </a:stretch>
        </p:blipFill>
        <p:spPr>
          <a:xfrm>
            <a:off x="0" y="980071"/>
            <a:ext cx="9144000" cy="240254"/>
          </a:xfrm>
          <a:prstGeom prst="rect">
            <a:avLst/>
          </a:prstGeom>
        </p:spPr>
      </p:pic>
      <p:sp>
        <p:nvSpPr>
          <p:cNvPr id="12" name="Slide Number Placeholder 5"/>
          <p:cNvSpPr txBox="1">
            <a:spLocks/>
          </p:cNvSpPr>
          <p:nvPr userDrawn="1"/>
        </p:nvSpPr>
        <p:spPr>
          <a:xfrm>
            <a:off x="4535361" y="6666339"/>
            <a:ext cx="125034" cy="123111"/>
          </a:xfrm>
          <a:prstGeom prst="rect">
            <a:avLst/>
          </a:prstGeom>
        </p:spPr>
        <p:txBody>
          <a:bodyPr vert="horz" wrap="none" lIns="0" tIns="0" rIns="0" bIns="0" rtlCol="0" anchor="b">
            <a:spAutoFit/>
          </a:bodyPr>
          <a:lstStyle>
            <a:lvl1pPr algn="r">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1EE65-1240-4484-ACA0-E402BE23F397}" type="slidenum">
              <a:rPr kumimoji="0" lang="en-US" sz="8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endParaRPr>
          </a:p>
        </p:txBody>
      </p:sp>
      <p:sp>
        <p:nvSpPr>
          <p:cNvPr id="13"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82" r:id="rId4"/>
    <p:sldLayoutId id="2147483684" r:id="rId5"/>
    <p:sldLayoutId id="2147483679" r:id="rId6"/>
    <p:sldLayoutId id="2147483680" r:id="rId7"/>
    <p:sldLayoutId id="2147483660" r:id="rId8"/>
    <p:sldLayoutId id="2147483663" r:id="rId9"/>
    <p:sldLayoutId id="2147483685" r:id="rId10"/>
    <p:sldLayoutId id="2147483661" r:id="rId11"/>
    <p:sldLayoutId id="2147483678" r:id="rId12"/>
    <p:sldLayoutId id="2147483654" r:id="rId13"/>
    <p:sldLayoutId id="2147483686" r:id="rId14"/>
    <p:sldLayoutId id="2147483652" r:id="rId15"/>
    <p:sldLayoutId id="2147483653" r:id="rId16"/>
    <p:sldLayoutId id="2147483683" r:id="rId17"/>
  </p:sldLayoutIdLst>
  <p:txStyles>
    <p:titleStyle>
      <a:lvl1pPr algn="l" defTabSz="914400" rtl="0" eaLnBrk="1" latinLnBrk="0" hangingPunct="1">
        <a:lnSpc>
          <a:spcPct val="85000"/>
        </a:lnSpc>
        <a:spcBef>
          <a:spcPct val="0"/>
        </a:spcBef>
        <a:buNone/>
        <a:defRPr lang="en-US" sz="2900" kern="1200" dirty="0" smtClean="0">
          <a:solidFill>
            <a:schemeClr val="accent5"/>
          </a:solidFill>
          <a:latin typeface="Arial" pitchFamily="34" charset="0"/>
          <a:ea typeface="+mj-ea"/>
          <a:cs typeface="Arial" pitchFamily="34" charset="0"/>
        </a:defRPr>
      </a:lvl1pPr>
    </p:titleStyle>
    <p:body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lang="en-US" sz="2800" kern="1200" noProof="0">
          <a:solidFill>
            <a:schemeClr val="tx2"/>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lang="en-US" sz="2400" kern="1200" noProof="0">
          <a:solidFill>
            <a:schemeClr val="tx2"/>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lang="en-US" sz="2000" kern="1200" noProof="0">
          <a:solidFill>
            <a:schemeClr val="tx2"/>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lang="en-US" sz="2000" kern="1200" noProof="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hs.gov/web/section-508/what-is-section-504/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qualitymatters.org/node/2305/download/QM%20Standards%20with%20Point%20Values%20Fifth%20Edition.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section508.gov/content/learn/standards/quick-reference-guide#1194.2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hs.gov/web/section-508/making-files-accessible/checklist/pdf/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hs.gov/web/section-508/making-files-accessible/checklist/ppt/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online.pasadena.edu/faculty/hb/coursequa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ccess-board.gov/guidelines-and-standards/communications-and-it/about-the-ict-refresh/overview-of-the-proposed-ru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3.org/Consortiu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3.org/TR/WCAG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image 1.png"/>
          <p:cNvPicPr>
            <a:picLocks noGrp="1" noChangeAspect="1"/>
          </p:cNvPicPr>
          <p:nvPr>
            <p:ph type="pic" sz="quarter" idx="13"/>
          </p:nvPr>
        </p:nvPicPr>
        <p:blipFill>
          <a:blip r:embed="rId3" cstate="print"/>
          <a:srcRect t="16605" b="16605"/>
          <a:stretch>
            <a:fillRect/>
          </a:stretch>
        </p:blipFill>
        <p:spPr/>
      </p:pic>
      <p:sp>
        <p:nvSpPr>
          <p:cNvPr id="8" name="Title 7"/>
          <p:cNvSpPr>
            <a:spLocks noGrp="1"/>
          </p:cNvSpPr>
          <p:nvPr>
            <p:ph type="ctrTitle"/>
          </p:nvPr>
        </p:nvSpPr>
        <p:spPr/>
        <p:txBody>
          <a:bodyPr/>
          <a:lstStyle/>
          <a:p>
            <a:r>
              <a:rPr dirty="0"/>
              <a:t>ADA Compliance </a:t>
            </a:r>
            <a:r>
              <a:rPr lang="en-US" dirty="0"/>
              <a:t>in Practice</a:t>
            </a:r>
            <a:endParaRPr lang="en-US" sz="2800" dirty="0"/>
          </a:p>
        </p:txBody>
      </p:sp>
      <p:sp>
        <p:nvSpPr>
          <p:cNvPr id="12" name="Subtitle 11"/>
          <p:cNvSpPr>
            <a:spLocks noGrp="1"/>
          </p:cNvSpPr>
          <p:nvPr>
            <p:ph type="subTitle" idx="1"/>
          </p:nvPr>
        </p:nvSpPr>
        <p:spPr/>
        <p:txBody>
          <a:bodyPr>
            <a:noAutofit/>
          </a:bodyPr>
          <a:lstStyle/>
          <a:p>
            <a:r>
              <a:rPr lang="en-US" b="1" dirty="0"/>
              <a:t>Martin LaGrow</a:t>
            </a:r>
          </a:p>
          <a:p>
            <a:r>
              <a:rPr lang="en-US" dirty="0"/>
              <a:t>Senior Academic Consultant</a:t>
            </a:r>
          </a:p>
          <a:p>
            <a:endParaRPr lang="en-US" sz="1400" dirty="0"/>
          </a:p>
          <a:p>
            <a:r>
              <a:rPr lang="en-US" sz="1400" dirty="0"/>
              <a:t>April 2017</a:t>
            </a:r>
          </a:p>
        </p:txBody>
      </p:sp>
    </p:spTree>
    <p:extLst>
      <p:ext uri="{BB962C8B-B14F-4D97-AF65-F5344CB8AC3E}">
        <p14:creationId xmlns:p14="http://schemas.microsoft.com/office/powerpoint/2010/main" val="425225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other standards apply?</a:t>
            </a:r>
          </a:p>
        </p:txBody>
      </p:sp>
      <p:sp>
        <p:nvSpPr>
          <p:cNvPr id="13" name="Content Placeholder 12"/>
          <p:cNvSpPr>
            <a:spLocks noGrp="1"/>
          </p:cNvSpPr>
          <p:nvPr>
            <p:ph idx="1"/>
          </p:nvPr>
        </p:nvSpPr>
        <p:spPr/>
        <p:txBody>
          <a:bodyPr>
            <a:normAutofit/>
          </a:bodyPr>
          <a:lstStyle/>
          <a:p>
            <a:r>
              <a:rPr lang="en-US" dirty="0"/>
              <a:t>Section 504 is often referred to along with Section 508. If Section 508 is about accessibility, Section 504 is about accommodations. (</a:t>
            </a:r>
            <a:r>
              <a:rPr lang="en-US" dirty="0">
                <a:hlinkClick r:id="rId3"/>
              </a:rPr>
              <a:t>http://www.hhs.gov/web/section-508/what-is-section-504/index.html</a:t>
            </a:r>
            <a:r>
              <a:rPr lang="en-US" dirty="0"/>
              <a:t>)</a:t>
            </a:r>
          </a:p>
          <a:p>
            <a:r>
              <a:rPr lang="en-US" dirty="0"/>
              <a:t>Quality Matters standard 8.3 briefly addresses accessibility: “The course provides alternative means of access to course materials in formats that meet the needs of diverse learners.” </a:t>
            </a:r>
          </a:p>
          <a:p>
            <a:pPr lvl="1"/>
            <a:r>
              <a:rPr lang="en-US" sz="2200" dirty="0"/>
              <a:t>Although the QM rubric provides this general guideline, the annotation is far too narrow in scope to ensure legal compliance.</a:t>
            </a:r>
          </a:p>
          <a:p>
            <a:pPr lvl="1"/>
            <a:r>
              <a:rPr lang="en-US" sz="2200" dirty="0"/>
              <a:t>QM rubric: </a:t>
            </a:r>
            <a:r>
              <a:rPr lang="en-US" sz="2200" dirty="0">
                <a:hlinkClick r:id="rId4"/>
              </a:rPr>
              <a:t>https://www.qualitymatters.org/node/2305/download/QM%20Standards%20with%20Point%20Values%20Fifth%20Edition.pdf</a:t>
            </a:r>
            <a:endParaRPr lang="en-US" sz="2200" dirty="0"/>
          </a:p>
          <a:p>
            <a:pPr lvl="1"/>
            <a:endParaRPr lang="en-US" dirty="0"/>
          </a:p>
        </p:txBody>
      </p:sp>
    </p:spTree>
    <p:extLst>
      <p:ext uri="{BB962C8B-B14F-4D97-AF65-F5344CB8AC3E}">
        <p14:creationId xmlns:p14="http://schemas.microsoft.com/office/powerpoint/2010/main" val="291828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63" y="4239371"/>
            <a:ext cx="7959408" cy="1188720"/>
          </a:xfrm>
        </p:spPr>
        <p:txBody>
          <a:bodyPr>
            <a:normAutofit/>
          </a:bodyPr>
          <a:lstStyle/>
          <a:p>
            <a:r>
              <a:rPr lang="en-US" dirty="0"/>
              <a:t>Standards and Applications</a:t>
            </a:r>
          </a:p>
        </p:txBody>
      </p:sp>
      <p:pic>
        <p:nvPicPr>
          <p:cNvPr id="5" name="Picture Placeholder 4" descr="image 1.png"/>
          <p:cNvPicPr>
            <a:picLocks noGrp="1" noChangeAspect="1"/>
          </p:cNvPicPr>
          <p:nvPr>
            <p:ph type="pic" sz="quarter" idx="13"/>
          </p:nvPr>
        </p:nvPicPr>
        <p:blipFill>
          <a:blip r:embed="rId2" cstate="print"/>
          <a:srcRect t="16588" b="16588"/>
          <a:stretch>
            <a:fillRect/>
          </a:stretch>
        </p:blipFill>
        <p:spPr/>
      </p:pic>
    </p:spTree>
    <p:extLst>
      <p:ext uri="{BB962C8B-B14F-4D97-AF65-F5344CB8AC3E}">
        <p14:creationId xmlns:p14="http://schemas.microsoft.com/office/powerpoint/2010/main" val="237698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Standards: High Level Overview</a:t>
            </a:r>
          </a:p>
        </p:txBody>
      </p:sp>
      <p:sp>
        <p:nvSpPr>
          <p:cNvPr id="2" name="Content Placeholder 1"/>
          <p:cNvSpPr>
            <a:spLocks noGrp="1"/>
          </p:cNvSpPr>
          <p:nvPr>
            <p:ph idx="1"/>
          </p:nvPr>
        </p:nvSpPr>
        <p:spPr/>
        <p:txBody>
          <a:bodyPr>
            <a:normAutofit fontScale="85000" lnSpcReduction="20000"/>
          </a:bodyPr>
          <a:lstStyle/>
          <a:p>
            <a:r>
              <a:rPr lang="en-US" dirty="0"/>
              <a:t>1194.22 (a) A text equivalent for every non-text element shall be provided (e.g., via "alt", "longdesc", or in element content).</a:t>
            </a:r>
          </a:p>
          <a:p>
            <a:r>
              <a:rPr lang="en-US" dirty="0"/>
              <a:t>1194.22 (b) Equivalent alternatives for any multimedia presentation shall be synchronized with the presentation.</a:t>
            </a:r>
          </a:p>
          <a:p>
            <a:r>
              <a:rPr lang="en-US" dirty="0"/>
              <a:t>1194.22 (c) Web pages shall be designed so that all information conveyed with color is also available without color, for example from context or markup.</a:t>
            </a:r>
          </a:p>
          <a:p>
            <a:r>
              <a:rPr lang="en-US" dirty="0"/>
              <a:t>1194.22 (d) Documents shall be organized so they are readable without requiring an associated style sheet.</a:t>
            </a:r>
          </a:p>
          <a:p>
            <a:r>
              <a:rPr lang="en-US" dirty="0"/>
              <a:t>1194.22 (k) A text-only page, with equivalent information or functionality, shall be provided to make a web site comply with the provisions of this part, when compliance cannot be accomplished in any other way. The content of the text-only page shall be updated whenever the primary page changes.</a:t>
            </a:r>
          </a:p>
          <a:p>
            <a:pPr marL="0" indent="0">
              <a:buNone/>
            </a:pPr>
            <a:endParaRPr lang="en-US" dirty="0"/>
          </a:p>
          <a:p>
            <a:pPr marL="0" indent="0">
              <a:buNone/>
            </a:pPr>
            <a:r>
              <a:rPr lang="en-US" dirty="0">
                <a:hlinkClick r:id="rId3"/>
              </a:rPr>
              <a:t>http://www.section508.gov/content/learn/standards/quick-reference-guide#1194.22</a:t>
            </a:r>
            <a:endParaRPr lang="en-US" dirty="0"/>
          </a:p>
          <a:p>
            <a:pPr marL="0" indent="0">
              <a:buNone/>
            </a:pPr>
            <a:endParaRPr lang="en-US" dirty="0"/>
          </a:p>
        </p:txBody>
      </p:sp>
    </p:spTree>
    <p:extLst>
      <p:ext uri="{BB962C8B-B14F-4D97-AF65-F5344CB8AC3E}">
        <p14:creationId xmlns:p14="http://schemas.microsoft.com/office/powerpoint/2010/main" val="148066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Applications of the Standards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0581730"/>
              </p:ext>
            </p:extLst>
          </p:nvPr>
        </p:nvGraphicFramePr>
        <p:xfrm>
          <a:off x="320675" y="1463673"/>
          <a:ext cx="8241435" cy="1308037"/>
        </p:xfrm>
        <a:graphic>
          <a:graphicData uri="http://schemas.openxmlformats.org/drawingml/2006/table">
            <a:tbl>
              <a:tblPr firstRow="1" bandRow="1">
                <a:tableStyleId>{5C22544A-7EE6-4342-B048-85BDC9FD1C3A}</a:tableStyleId>
              </a:tblPr>
              <a:tblGrid>
                <a:gridCol w="2747145">
                  <a:extLst>
                    <a:ext uri="{9D8B030D-6E8A-4147-A177-3AD203B41FA5}">
                      <a16:colId xmlns:a16="http://schemas.microsoft.com/office/drawing/2014/main" val="20000"/>
                    </a:ext>
                  </a:extLst>
                </a:gridCol>
                <a:gridCol w="2747145">
                  <a:extLst>
                    <a:ext uri="{9D8B030D-6E8A-4147-A177-3AD203B41FA5}">
                      <a16:colId xmlns:a16="http://schemas.microsoft.com/office/drawing/2014/main" val="20001"/>
                    </a:ext>
                  </a:extLst>
                </a:gridCol>
                <a:gridCol w="2747145">
                  <a:extLst>
                    <a:ext uri="{9D8B030D-6E8A-4147-A177-3AD203B41FA5}">
                      <a16:colId xmlns:a16="http://schemas.microsoft.com/office/drawing/2014/main" val="20002"/>
                    </a:ext>
                  </a:extLst>
                </a:gridCol>
              </a:tblGrid>
              <a:tr h="436379">
                <a:tc gridSpan="3">
                  <a:txBody>
                    <a:bodyPr/>
                    <a:lstStyle/>
                    <a:p>
                      <a:pPr algn="ctr"/>
                      <a:r>
                        <a:rPr lang="en-US" dirty="0"/>
                        <a:t>Audio content, such as a prerecorded podcast,</a:t>
                      </a:r>
                      <a:r>
                        <a:rPr lang="en-US" baseline="0" dirty="0"/>
                        <a:t> built into a course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5829">
                <a:tc>
                  <a:txBody>
                    <a:bodyPr/>
                    <a:lstStyle/>
                    <a:p>
                      <a:pPr algn="ctr"/>
                      <a:r>
                        <a:rPr lang="en-US" dirty="0"/>
                        <a:t>Quality Matters</a:t>
                      </a:r>
                    </a:p>
                  </a:txBody>
                  <a:tcPr/>
                </a:tc>
                <a:tc>
                  <a:txBody>
                    <a:bodyPr/>
                    <a:lstStyle/>
                    <a:p>
                      <a:pPr algn="ctr"/>
                      <a:r>
                        <a:rPr lang="en-US" dirty="0"/>
                        <a:t>Section 508</a:t>
                      </a:r>
                    </a:p>
                  </a:txBody>
                  <a:tcPr/>
                </a:tc>
                <a:tc>
                  <a:txBody>
                    <a:bodyPr/>
                    <a:lstStyle/>
                    <a:p>
                      <a:pPr algn="ctr"/>
                      <a:r>
                        <a:rPr lang="en-US" dirty="0"/>
                        <a:t>WCAG 2.0</a:t>
                      </a:r>
                    </a:p>
                  </a:txBody>
                  <a:tcPr/>
                </a:tc>
                <a:extLst>
                  <a:ext uri="{0D108BD9-81ED-4DB2-BD59-A6C34878D82A}">
                    <a16:rowId xmlns:a16="http://schemas.microsoft.com/office/drawing/2014/main" val="10001"/>
                  </a:ext>
                </a:extLst>
              </a:tr>
              <a:tr h="435829">
                <a:tc>
                  <a:txBody>
                    <a:bodyPr/>
                    <a:lstStyle/>
                    <a:p>
                      <a:pPr algn="ctr"/>
                      <a:r>
                        <a:rPr lang="en-US" dirty="0"/>
                        <a:t>Text transcript</a:t>
                      </a:r>
                    </a:p>
                  </a:txBody>
                  <a:tcPr/>
                </a:tc>
                <a:tc>
                  <a:txBody>
                    <a:bodyPr/>
                    <a:lstStyle/>
                    <a:p>
                      <a:pPr algn="ctr"/>
                      <a:r>
                        <a:rPr lang="en-US" dirty="0"/>
                        <a:t>Text transcript</a:t>
                      </a:r>
                    </a:p>
                  </a:txBody>
                  <a:tcPr/>
                </a:tc>
                <a:tc>
                  <a:txBody>
                    <a:bodyPr/>
                    <a:lstStyle/>
                    <a:p>
                      <a:pPr algn="ctr"/>
                      <a:r>
                        <a:rPr lang="en-US" dirty="0"/>
                        <a:t>Text transcript</a:t>
                      </a:r>
                    </a:p>
                  </a:txBody>
                  <a:tcPr/>
                </a:tc>
                <a:extLst>
                  <a:ext uri="{0D108BD9-81ED-4DB2-BD59-A6C34878D82A}">
                    <a16:rowId xmlns:a16="http://schemas.microsoft.com/office/drawing/2014/main" val="10002"/>
                  </a:ext>
                </a:extLst>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511022129"/>
              </p:ext>
            </p:extLst>
          </p:nvPr>
        </p:nvGraphicFramePr>
        <p:xfrm>
          <a:off x="354322" y="3480498"/>
          <a:ext cx="8241435" cy="2004714"/>
        </p:xfrm>
        <a:graphic>
          <a:graphicData uri="http://schemas.openxmlformats.org/drawingml/2006/table">
            <a:tbl>
              <a:tblPr firstRow="1" bandRow="1">
                <a:tableStyleId>{5C22544A-7EE6-4342-B048-85BDC9FD1C3A}</a:tableStyleId>
              </a:tblPr>
              <a:tblGrid>
                <a:gridCol w="2747145">
                  <a:extLst>
                    <a:ext uri="{9D8B030D-6E8A-4147-A177-3AD203B41FA5}">
                      <a16:colId xmlns:a16="http://schemas.microsoft.com/office/drawing/2014/main" val="20000"/>
                    </a:ext>
                  </a:extLst>
                </a:gridCol>
                <a:gridCol w="2747145">
                  <a:extLst>
                    <a:ext uri="{9D8B030D-6E8A-4147-A177-3AD203B41FA5}">
                      <a16:colId xmlns:a16="http://schemas.microsoft.com/office/drawing/2014/main" val="20001"/>
                    </a:ext>
                  </a:extLst>
                </a:gridCol>
                <a:gridCol w="2747145">
                  <a:extLst>
                    <a:ext uri="{9D8B030D-6E8A-4147-A177-3AD203B41FA5}">
                      <a16:colId xmlns:a16="http://schemas.microsoft.com/office/drawing/2014/main" val="20002"/>
                    </a:ext>
                  </a:extLst>
                </a:gridCol>
              </a:tblGrid>
              <a:tr h="450234">
                <a:tc gridSpan="3">
                  <a:txBody>
                    <a:bodyPr/>
                    <a:lstStyle/>
                    <a:p>
                      <a:pPr algn="ctr"/>
                      <a:r>
                        <a:rPr lang="en-US" dirty="0"/>
                        <a:t>Live audio content, such as a webinar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5829">
                <a:tc>
                  <a:txBody>
                    <a:bodyPr/>
                    <a:lstStyle/>
                    <a:p>
                      <a:pPr algn="ctr"/>
                      <a:r>
                        <a:rPr lang="en-US" dirty="0"/>
                        <a:t>Quality Matters</a:t>
                      </a:r>
                    </a:p>
                  </a:txBody>
                  <a:tcPr/>
                </a:tc>
                <a:tc>
                  <a:txBody>
                    <a:bodyPr/>
                    <a:lstStyle/>
                    <a:p>
                      <a:pPr algn="ctr"/>
                      <a:r>
                        <a:rPr lang="en-US" dirty="0"/>
                        <a:t>Section 508 (New revision)</a:t>
                      </a:r>
                    </a:p>
                  </a:txBody>
                  <a:tcPr/>
                </a:tc>
                <a:tc>
                  <a:txBody>
                    <a:bodyPr/>
                    <a:lstStyle/>
                    <a:p>
                      <a:pPr algn="ctr"/>
                      <a:r>
                        <a:rPr lang="en-US" dirty="0"/>
                        <a:t>WCAG 2.0</a:t>
                      </a:r>
                    </a:p>
                  </a:txBody>
                  <a:tcPr/>
                </a:tc>
                <a:extLst>
                  <a:ext uri="{0D108BD9-81ED-4DB2-BD59-A6C34878D82A}">
                    <a16:rowId xmlns:a16="http://schemas.microsoft.com/office/drawing/2014/main" val="10001"/>
                  </a:ext>
                </a:extLst>
              </a:tr>
              <a:tr h="435829">
                <a:tc>
                  <a:txBody>
                    <a:bodyPr/>
                    <a:lstStyle/>
                    <a:p>
                      <a:pPr algn="ctr"/>
                      <a:r>
                        <a:rPr lang="en-US" dirty="0"/>
                        <a:t>Not</a:t>
                      </a:r>
                      <a:r>
                        <a:rPr lang="en-US" baseline="0" dirty="0"/>
                        <a:t> specifically addressed—not a design consideration</a:t>
                      </a:r>
                      <a:endParaRPr lang="en-US" dirty="0"/>
                    </a:p>
                  </a:txBody>
                  <a:tcPr/>
                </a:tc>
                <a:tc>
                  <a:txBody>
                    <a:bodyPr/>
                    <a:lstStyle/>
                    <a:p>
                      <a:pPr algn="ctr"/>
                      <a:r>
                        <a:rPr lang="en-US" dirty="0"/>
                        <a:t>Does</a:t>
                      </a:r>
                      <a:r>
                        <a:rPr lang="en-US" baseline="0" dirty="0"/>
                        <a:t> not apply</a:t>
                      </a:r>
                      <a:endParaRPr lang="en-US" dirty="0"/>
                    </a:p>
                  </a:txBody>
                  <a:tcPr/>
                </a:tc>
                <a:tc>
                  <a:txBody>
                    <a:bodyPr/>
                    <a:lstStyle/>
                    <a:p>
                      <a:pPr algn="ctr"/>
                      <a:r>
                        <a:rPr lang="en-US" dirty="0"/>
                        <a:t>Not addressed—Not a web</a:t>
                      </a:r>
                      <a:r>
                        <a:rPr lang="en-US" baseline="0" dirty="0"/>
                        <a:t> design consideration</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8200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Applications of the Standards</a:t>
            </a:r>
          </a:p>
        </p:txBody>
      </p:sp>
      <p:graphicFrame>
        <p:nvGraphicFramePr>
          <p:cNvPr id="7" name="Content Placeholder 4"/>
          <p:cNvGraphicFramePr>
            <a:graphicFrameLocks/>
          </p:cNvGraphicFramePr>
          <p:nvPr>
            <p:extLst>
              <p:ext uri="{D42A27DB-BD31-4B8C-83A1-F6EECF244321}">
                <p14:modId xmlns:p14="http://schemas.microsoft.com/office/powerpoint/2010/main" val="3884453897"/>
              </p:ext>
            </p:extLst>
          </p:nvPr>
        </p:nvGraphicFramePr>
        <p:xfrm>
          <a:off x="366197" y="1478189"/>
          <a:ext cx="8160285" cy="4114800"/>
        </p:xfrm>
        <a:graphic>
          <a:graphicData uri="http://schemas.openxmlformats.org/drawingml/2006/table">
            <a:tbl>
              <a:tblPr firstRow="1" bandRow="1">
                <a:tableStyleId>{5C22544A-7EE6-4342-B048-85BDC9FD1C3A}</a:tableStyleId>
              </a:tblPr>
              <a:tblGrid>
                <a:gridCol w="2720095">
                  <a:extLst>
                    <a:ext uri="{9D8B030D-6E8A-4147-A177-3AD203B41FA5}">
                      <a16:colId xmlns:a16="http://schemas.microsoft.com/office/drawing/2014/main" val="20000"/>
                    </a:ext>
                  </a:extLst>
                </a:gridCol>
                <a:gridCol w="2720095">
                  <a:extLst>
                    <a:ext uri="{9D8B030D-6E8A-4147-A177-3AD203B41FA5}">
                      <a16:colId xmlns:a16="http://schemas.microsoft.com/office/drawing/2014/main" val="20001"/>
                    </a:ext>
                  </a:extLst>
                </a:gridCol>
                <a:gridCol w="2720095">
                  <a:extLst>
                    <a:ext uri="{9D8B030D-6E8A-4147-A177-3AD203B41FA5}">
                      <a16:colId xmlns:a16="http://schemas.microsoft.com/office/drawing/2014/main" val="20002"/>
                    </a:ext>
                  </a:extLst>
                </a:gridCol>
              </a:tblGrid>
              <a:tr h="336258">
                <a:tc gridSpan="3">
                  <a:txBody>
                    <a:bodyPr/>
                    <a:lstStyle/>
                    <a:p>
                      <a:pPr algn="ctr"/>
                      <a:r>
                        <a:rPr lang="en-US" dirty="0"/>
                        <a:t>YouTube</a:t>
                      </a:r>
                      <a:r>
                        <a:rPr lang="en-US" baseline="0" dirty="0"/>
                        <a:t> video with audio</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0929">
                <a:tc>
                  <a:txBody>
                    <a:bodyPr/>
                    <a:lstStyle/>
                    <a:p>
                      <a:pPr algn="ctr"/>
                      <a:r>
                        <a:rPr lang="en-US" dirty="0"/>
                        <a:t>Quality Matters</a:t>
                      </a:r>
                    </a:p>
                  </a:txBody>
                  <a:tcPr/>
                </a:tc>
                <a:tc>
                  <a:txBody>
                    <a:bodyPr/>
                    <a:lstStyle/>
                    <a:p>
                      <a:pPr algn="ctr"/>
                      <a:r>
                        <a:rPr lang="en-US" dirty="0"/>
                        <a:t>Section 508</a:t>
                      </a:r>
                    </a:p>
                  </a:txBody>
                  <a:tcPr/>
                </a:tc>
                <a:tc>
                  <a:txBody>
                    <a:bodyPr/>
                    <a:lstStyle/>
                    <a:p>
                      <a:pPr algn="ctr"/>
                      <a:r>
                        <a:rPr lang="en-US" dirty="0"/>
                        <a:t>WCAG 2.0</a:t>
                      </a:r>
                    </a:p>
                  </a:txBody>
                  <a:tcPr/>
                </a:tc>
                <a:extLst>
                  <a:ext uri="{0D108BD9-81ED-4DB2-BD59-A6C34878D82A}">
                    <a16:rowId xmlns:a16="http://schemas.microsoft.com/office/drawing/2014/main" val="10001"/>
                  </a:ext>
                </a:extLst>
              </a:tr>
              <a:tr h="1597227">
                <a:tc>
                  <a:txBody>
                    <a:bodyPr/>
                    <a:lstStyle/>
                    <a:p>
                      <a:pPr algn="ctr"/>
                      <a:r>
                        <a:rPr lang="en-US" sz="1800" kern="1200" dirty="0">
                          <a:solidFill>
                            <a:schemeClr val="dk1"/>
                          </a:solidFill>
                          <a:effectLst/>
                          <a:latin typeface="+mn-lt"/>
                          <a:ea typeface="+mn-ea"/>
                          <a:cs typeface="+mn-cs"/>
                        </a:rPr>
                        <a:t>Captioned if audio content corresponds with video content; otherwise transcript</a:t>
                      </a:r>
                      <a:endParaRPr lang="en-US" dirty="0"/>
                    </a:p>
                  </a:txBody>
                  <a:tcPr/>
                </a:tc>
                <a:tc>
                  <a:txBody>
                    <a:bodyPr/>
                    <a:lstStyle/>
                    <a:p>
                      <a:pPr algn="ctr"/>
                      <a:r>
                        <a:rPr lang="en-US" sz="1800" kern="1200" dirty="0">
                          <a:solidFill>
                            <a:schemeClr val="dk1"/>
                          </a:solidFill>
                          <a:effectLst/>
                          <a:latin typeface="+mn-lt"/>
                          <a:ea typeface="+mn-ea"/>
                          <a:cs typeface="+mn-cs"/>
                        </a:rPr>
                        <a:t>1194.24(c) All training and informational video and multimedia productions which support the agency's mission…that contain speech or other audio information necessary for the comprehension of the content, shall be open or closed captioned</a:t>
                      </a:r>
                      <a:endParaRPr lang="en-US" dirty="0"/>
                    </a:p>
                  </a:txBody>
                  <a:tcPr/>
                </a:tc>
                <a:tc>
                  <a:txBody>
                    <a:bodyPr/>
                    <a:lstStyle/>
                    <a:p>
                      <a:pPr algn="ctr"/>
                      <a:r>
                        <a:rPr lang="en-US" dirty="0"/>
                        <a:t>Caption AND audio description (explaining significant</a:t>
                      </a:r>
                      <a:r>
                        <a:rPr lang="en-US" baseline="0" dirty="0"/>
                        <a:t> actions)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179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Applications of the Standards</a:t>
            </a:r>
          </a:p>
        </p:txBody>
      </p:sp>
      <p:graphicFrame>
        <p:nvGraphicFramePr>
          <p:cNvPr id="7" name="Content Placeholder 4"/>
          <p:cNvGraphicFramePr>
            <a:graphicFrameLocks/>
          </p:cNvGraphicFramePr>
          <p:nvPr>
            <p:extLst>
              <p:ext uri="{D42A27DB-BD31-4B8C-83A1-F6EECF244321}">
                <p14:modId xmlns:p14="http://schemas.microsoft.com/office/powerpoint/2010/main" val="1231895022"/>
              </p:ext>
            </p:extLst>
          </p:nvPr>
        </p:nvGraphicFramePr>
        <p:xfrm>
          <a:off x="366197" y="1478189"/>
          <a:ext cx="8160285" cy="2743200"/>
        </p:xfrm>
        <a:graphic>
          <a:graphicData uri="http://schemas.openxmlformats.org/drawingml/2006/table">
            <a:tbl>
              <a:tblPr firstRow="1" bandRow="1">
                <a:tableStyleId>{5C22544A-7EE6-4342-B048-85BDC9FD1C3A}</a:tableStyleId>
              </a:tblPr>
              <a:tblGrid>
                <a:gridCol w="2720095">
                  <a:extLst>
                    <a:ext uri="{9D8B030D-6E8A-4147-A177-3AD203B41FA5}">
                      <a16:colId xmlns:a16="http://schemas.microsoft.com/office/drawing/2014/main" val="20000"/>
                    </a:ext>
                  </a:extLst>
                </a:gridCol>
                <a:gridCol w="2720095">
                  <a:extLst>
                    <a:ext uri="{9D8B030D-6E8A-4147-A177-3AD203B41FA5}">
                      <a16:colId xmlns:a16="http://schemas.microsoft.com/office/drawing/2014/main" val="20001"/>
                    </a:ext>
                  </a:extLst>
                </a:gridCol>
                <a:gridCol w="2720095">
                  <a:extLst>
                    <a:ext uri="{9D8B030D-6E8A-4147-A177-3AD203B41FA5}">
                      <a16:colId xmlns:a16="http://schemas.microsoft.com/office/drawing/2014/main" val="20002"/>
                    </a:ext>
                  </a:extLst>
                </a:gridCol>
              </a:tblGrid>
              <a:tr h="336258">
                <a:tc gridSpan="3">
                  <a:txBody>
                    <a:bodyPr/>
                    <a:lstStyle/>
                    <a:p>
                      <a:pPr algn="ctr"/>
                      <a:r>
                        <a:rPr lang="en-US" sz="1800" b="1" kern="1200" dirty="0">
                          <a:solidFill>
                            <a:schemeClr val="lt1"/>
                          </a:solidFill>
                          <a:effectLst/>
                          <a:latin typeface="+mn-lt"/>
                          <a:ea typeface="+mn-ea"/>
                          <a:cs typeface="+mn-cs"/>
                        </a:rPr>
                        <a:t>A picture is placed in the text of a content page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0929">
                <a:tc>
                  <a:txBody>
                    <a:bodyPr/>
                    <a:lstStyle/>
                    <a:p>
                      <a:pPr algn="ctr"/>
                      <a:r>
                        <a:rPr lang="en-US" dirty="0"/>
                        <a:t>Quality Matters</a:t>
                      </a:r>
                    </a:p>
                  </a:txBody>
                  <a:tcPr/>
                </a:tc>
                <a:tc>
                  <a:txBody>
                    <a:bodyPr/>
                    <a:lstStyle/>
                    <a:p>
                      <a:pPr algn="ctr"/>
                      <a:r>
                        <a:rPr lang="en-US" dirty="0"/>
                        <a:t>Section 508</a:t>
                      </a:r>
                    </a:p>
                  </a:txBody>
                  <a:tcPr/>
                </a:tc>
                <a:tc>
                  <a:txBody>
                    <a:bodyPr/>
                    <a:lstStyle/>
                    <a:p>
                      <a:pPr algn="ctr"/>
                      <a:r>
                        <a:rPr lang="en-US" dirty="0"/>
                        <a:t>WCAG 2.0</a:t>
                      </a:r>
                    </a:p>
                  </a:txBody>
                  <a:tcPr/>
                </a:tc>
                <a:extLst>
                  <a:ext uri="{0D108BD9-81ED-4DB2-BD59-A6C34878D82A}">
                    <a16:rowId xmlns:a16="http://schemas.microsoft.com/office/drawing/2014/main" val="10001"/>
                  </a:ext>
                </a:extLst>
              </a:tr>
              <a:tr h="1597227">
                <a:tc>
                  <a:txBody>
                    <a:bodyPr/>
                    <a:lstStyle/>
                    <a:p>
                      <a:pPr algn="ctr"/>
                      <a:r>
                        <a:rPr lang="en-US" sz="1800" kern="1200" dirty="0">
                          <a:solidFill>
                            <a:schemeClr val="dk1"/>
                          </a:solidFill>
                          <a:effectLst/>
                          <a:latin typeface="+mn-lt"/>
                          <a:ea typeface="+mn-ea"/>
                          <a:cs typeface="+mn-cs"/>
                        </a:rPr>
                        <a:t>Visual information, including images, graphs, and tables, are described via an alt-tag, long description, caption, or audio description</a:t>
                      </a:r>
                      <a:endParaRPr lang="en-US" dirty="0"/>
                    </a:p>
                  </a:txBody>
                  <a:tcPr/>
                </a:tc>
                <a:tc>
                  <a:txBody>
                    <a:bodyPr/>
                    <a:lstStyle/>
                    <a:p>
                      <a:pPr algn="ctr"/>
                      <a:r>
                        <a:rPr lang="en-US" sz="1800" kern="1200" dirty="0">
                          <a:solidFill>
                            <a:schemeClr val="dk1"/>
                          </a:solidFill>
                          <a:effectLst/>
                          <a:latin typeface="+mn-lt"/>
                          <a:ea typeface="+mn-ea"/>
                          <a:cs typeface="+mn-cs"/>
                        </a:rPr>
                        <a:t>Every image, applet, embedded media, plug-in, etc. that conveys content has equivalent alternative text (alt, longdesc, or in the element context)</a:t>
                      </a:r>
                      <a:endParaRPr lang="en-US" dirty="0"/>
                    </a:p>
                  </a:txBody>
                  <a:tcPr/>
                </a:tc>
                <a:tc>
                  <a:txBody>
                    <a:bodyPr/>
                    <a:lstStyle/>
                    <a:p>
                      <a:pPr algn="ctr"/>
                      <a:r>
                        <a:rPr lang="en-US" sz="1800" kern="1200" dirty="0">
                          <a:solidFill>
                            <a:schemeClr val="dk1"/>
                          </a:solidFill>
                          <a:effectLst/>
                          <a:latin typeface="+mn-lt"/>
                          <a:ea typeface="+mn-ea"/>
                          <a:cs typeface="+mn-cs"/>
                        </a:rPr>
                        <a:t>All non-text content that is presented to the user has a text alternative (with exceptions)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475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Applications of the Standards</a:t>
            </a:r>
          </a:p>
        </p:txBody>
      </p:sp>
      <p:graphicFrame>
        <p:nvGraphicFramePr>
          <p:cNvPr id="7" name="Content Placeholder 4"/>
          <p:cNvGraphicFramePr>
            <a:graphicFrameLocks/>
          </p:cNvGraphicFramePr>
          <p:nvPr>
            <p:extLst>
              <p:ext uri="{D42A27DB-BD31-4B8C-83A1-F6EECF244321}">
                <p14:modId xmlns:p14="http://schemas.microsoft.com/office/powerpoint/2010/main" val="4007960887"/>
              </p:ext>
            </p:extLst>
          </p:nvPr>
        </p:nvGraphicFramePr>
        <p:xfrm>
          <a:off x="366197" y="1478189"/>
          <a:ext cx="8160285" cy="3017520"/>
        </p:xfrm>
        <a:graphic>
          <a:graphicData uri="http://schemas.openxmlformats.org/drawingml/2006/table">
            <a:tbl>
              <a:tblPr firstRow="1" bandRow="1">
                <a:tableStyleId>{5C22544A-7EE6-4342-B048-85BDC9FD1C3A}</a:tableStyleId>
              </a:tblPr>
              <a:tblGrid>
                <a:gridCol w="2720095">
                  <a:extLst>
                    <a:ext uri="{9D8B030D-6E8A-4147-A177-3AD203B41FA5}">
                      <a16:colId xmlns:a16="http://schemas.microsoft.com/office/drawing/2014/main" val="20000"/>
                    </a:ext>
                  </a:extLst>
                </a:gridCol>
                <a:gridCol w="2720095">
                  <a:extLst>
                    <a:ext uri="{9D8B030D-6E8A-4147-A177-3AD203B41FA5}">
                      <a16:colId xmlns:a16="http://schemas.microsoft.com/office/drawing/2014/main" val="20001"/>
                    </a:ext>
                  </a:extLst>
                </a:gridCol>
                <a:gridCol w="2720095">
                  <a:extLst>
                    <a:ext uri="{9D8B030D-6E8A-4147-A177-3AD203B41FA5}">
                      <a16:colId xmlns:a16="http://schemas.microsoft.com/office/drawing/2014/main" val="20002"/>
                    </a:ext>
                  </a:extLst>
                </a:gridCol>
              </a:tblGrid>
              <a:tr h="336258">
                <a:tc gridSpan="3">
                  <a:txBody>
                    <a:bodyPr/>
                    <a:lstStyle/>
                    <a:p>
                      <a:pPr algn="ctr"/>
                      <a:r>
                        <a:rPr lang="en-US" sz="1800" b="1" kern="1200" dirty="0">
                          <a:solidFill>
                            <a:schemeClr val="lt1"/>
                          </a:solidFill>
                          <a:effectLst/>
                          <a:latin typeface="+mn-lt"/>
                          <a:ea typeface="+mn-ea"/>
                          <a:cs typeface="+mn-cs"/>
                        </a:rPr>
                        <a:t>A </a:t>
                      </a:r>
                      <a:r>
                        <a:rPr lang="en-US" sz="1800" b="1" kern="1200" dirty="0" err="1">
                          <a:solidFill>
                            <a:schemeClr val="lt1"/>
                          </a:solidFill>
                          <a:effectLst/>
                          <a:latin typeface="+mn-lt"/>
                          <a:ea typeface="+mn-ea"/>
                          <a:cs typeface="+mn-cs"/>
                        </a:rPr>
                        <a:t>pdf</a:t>
                      </a:r>
                      <a:r>
                        <a:rPr lang="en-US" sz="1800" b="1" kern="1200" dirty="0">
                          <a:solidFill>
                            <a:schemeClr val="lt1"/>
                          </a:solidFill>
                          <a:effectLst/>
                          <a:latin typeface="+mn-lt"/>
                          <a:ea typeface="+mn-ea"/>
                          <a:cs typeface="+mn-cs"/>
                        </a:rPr>
                        <a:t> of an article is posted in the course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0929">
                <a:tc>
                  <a:txBody>
                    <a:bodyPr/>
                    <a:lstStyle/>
                    <a:p>
                      <a:pPr algn="ctr"/>
                      <a:r>
                        <a:rPr lang="en-US" dirty="0"/>
                        <a:t>Quality Matters</a:t>
                      </a:r>
                    </a:p>
                  </a:txBody>
                  <a:tcPr/>
                </a:tc>
                <a:tc>
                  <a:txBody>
                    <a:bodyPr/>
                    <a:lstStyle/>
                    <a:p>
                      <a:pPr algn="ctr"/>
                      <a:r>
                        <a:rPr lang="en-US" dirty="0"/>
                        <a:t>Section 508, New</a:t>
                      </a:r>
                      <a:r>
                        <a:rPr lang="en-US" baseline="0" dirty="0"/>
                        <a:t> Revision</a:t>
                      </a:r>
                      <a:endParaRPr lang="en-US" dirty="0"/>
                    </a:p>
                  </a:txBody>
                  <a:tcPr/>
                </a:tc>
                <a:tc>
                  <a:txBody>
                    <a:bodyPr/>
                    <a:lstStyle/>
                    <a:p>
                      <a:pPr algn="ctr"/>
                      <a:r>
                        <a:rPr lang="en-US" dirty="0"/>
                        <a:t>WCAG 2.0</a:t>
                      </a:r>
                    </a:p>
                  </a:txBody>
                  <a:tcPr/>
                </a:tc>
                <a:extLst>
                  <a:ext uri="{0D108BD9-81ED-4DB2-BD59-A6C34878D82A}">
                    <a16:rowId xmlns:a16="http://schemas.microsoft.com/office/drawing/2014/main" val="10001"/>
                  </a:ext>
                </a:extLst>
              </a:tr>
              <a:tr h="1597227">
                <a:tc>
                  <a:txBody>
                    <a:bodyPr/>
                    <a:lstStyle/>
                    <a:p>
                      <a:pPr algn="ctr"/>
                      <a:r>
                        <a:rPr lang="en-US" sz="1800" kern="1200" dirty="0">
                          <a:solidFill>
                            <a:schemeClr val="dk1"/>
                          </a:solidFill>
                          <a:effectLst/>
                          <a:latin typeface="+mn-lt"/>
                          <a:ea typeface="+mn-ea"/>
                          <a:cs typeface="+mn-cs"/>
                        </a:rPr>
                        <a:t>PDFs that contain text are not merely image scans; any text contained in PDFs is selectable and searchable.</a:t>
                      </a:r>
                      <a:endParaRPr lang="en-US" dirty="0"/>
                    </a:p>
                  </a:txBody>
                  <a:tcPr/>
                </a:tc>
                <a:tc>
                  <a:txBody>
                    <a:bodyPr/>
                    <a:lstStyle/>
                    <a:p>
                      <a:pPr algn="ctr"/>
                      <a:r>
                        <a:rPr lang="en-US" sz="1800" kern="1200" dirty="0">
                          <a:solidFill>
                            <a:schemeClr val="dk1"/>
                          </a:solidFill>
                          <a:effectLst/>
                          <a:latin typeface="+mn-lt"/>
                          <a:ea typeface="+mn-ea"/>
                          <a:cs typeface="+mn-cs"/>
                        </a:rPr>
                        <a:t>Checklist for compliance</a:t>
                      </a:r>
                      <a:endParaRPr lang="en-US" sz="1800" kern="1200" baseline="0" dirty="0">
                        <a:solidFill>
                          <a:schemeClr val="dk1"/>
                        </a:solidFill>
                        <a:effectLst/>
                        <a:latin typeface="+mn-lt"/>
                        <a:ea typeface="+mn-ea"/>
                        <a:cs typeface="+mn-cs"/>
                      </a:endParaRPr>
                    </a:p>
                    <a:p>
                      <a:pPr algn="ctr"/>
                      <a:r>
                        <a:rPr lang="en-US" sz="1800" kern="1200" dirty="0">
                          <a:solidFill>
                            <a:schemeClr val="dk1"/>
                          </a:solidFill>
                          <a:effectLst/>
                          <a:latin typeface="+mn-lt"/>
                          <a:ea typeface="+mn-ea"/>
                          <a:cs typeface="+mn-cs"/>
                          <a:hlinkClick r:id="rId3"/>
                        </a:rPr>
                        <a:t>http://www.hhs.gov/web/section-508/making-files-accessible/checklist/pdf/index.html</a:t>
                      </a:r>
                      <a:endParaRPr lang="en-US" sz="1800" kern="1200" dirty="0">
                        <a:solidFill>
                          <a:schemeClr val="dk1"/>
                        </a:solidFill>
                        <a:effectLst/>
                        <a:latin typeface="+mn-lt"/>
                        <a:ea typeface="+mn-ea"/>
                        <a:cs typeface="+mn-cs"/>
                      </a:endParaRPr>
                    </a:p>
                    <a:p>
                      <a:pPr algn="ctr"/>
                      <a:endParaRPr lang="en-US" dirty="0"/>
                    </a:p>
                  </a:txBody>
                  <a:tcPr/>
                </a:tc>
                <a:tc>
                  <a:txBody>
                    <a:bodyPr/>
                    <a:lstStyle/>
                    <a:p>
                      <a:pPr algn="ctr"/>
                      <a:r>
                        <a:rPr lang="en-US" sz="1800" kern="1200" dirty="0">
                          <a:solidFill>
                            <a:schemeClr val="dk1"/>
                          </a:solidFill>
                          <a:effectLst/>
                          <a:latin typeface="+mn-lt"/>
                          <a:ea typeface="+mn-ea"/>
                          <a:cs typeface="+mn-cs"/>
                        </a:rPr>
                        <a:t>Not addressed—not a</a:t>
                      </a:r>
                      <a:r>
                        <a:rPr lang="en-US" sz="1800" kern="1200" baseline="0" dirty="0">
                          <a:solidFill>
                            <a:schemeClr val="dk1"/>
                          </a:solidFill>
                          <a:effectLst/>
                          <a:latin typeface="+mn-lt"/>
                          <a:ea typeface="+mn-ea"/>
                          <a:cs typeface="+mn-cs"/>
                        </a:rPr>
                        <a:t> web guideline</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914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Applications of the Standards</a:t>
            </a:r>
          </a:p>
        </p:txBody>
      </p:sp>
      <p:graphicFrame>
        <p:nvGraphicFramePr>
          <p:cNvPr id="7" name="Content Placeholder 4"/>
          <p:cNvGraphicFramePr>
            <a:graphicFrameLocks/>
          </p:cNvGraphicFramePr>
          <p:nvPr>
            <p:extLst>
              <p:ext uri="{D42A27DB-BD31-4B8C-83A1-F6EECF244321}">
                <p14:modId xmlns:p14="http://schemas.microsoft.com/office/powerpoint/2010/main" val="571846225"/>
              </p:ext>
            </p:extLst>
          </p:nvPr>
        </p:nvGraphicFramePr>
        <p:xfrm>
          <a:off x="366197" y="1478189"/>
          <a:ext cx="8160285" cy="3291840"/>
        </p:xfrm>
        <a:graphic>
          <a:graphicData uri="http://schemas.openxmlformats.org/drawingml/2006/table">
            <a:tbl>
              <a:tblPr firstRow="1" bandRow="1">
                <a:tableStyleId>{5C22544A-7EE6-4342-B048-85BDC9FD1C3A}</a:tableStyleId>
              </a:tblPr>
              <a:tblGrid>
                <a:gridCol w="2720095">
                  <a:extLst>
                    <a:ext uri="{9D8B030D-6E8A-4147-A177-3AD203B41FA5}">
                      <a16:colId xmlns:a16="http://schemas.microsoft.com/office/drawing/2014/main" val="20000"/>
                    </a:ext>
                  </a:extLst>
                </a:gridCol>
                <a:gridCol w="2720095">
                  <a:extLst>
                    <a:ext uri="{9D8B030D-6E8A-4147-A177-3AD203B41FA5}">
                      <a16:colId xmlns:a16="http://schemas.microsoft.com/office/drawing/2014/main" val="20001"/>
                    </a:ext>
                  </a:extLst>
                </a:gridCol>
                <a:gridCol w="2720095">
                  <a:extLst>
                    <a:ext uri="{9D8B030D-6E8A-4147-A177-3AD203B41FA5}">
                      <a16:colId xmlns:a16="http://schemas.microsoft.com/office/drawing/2014/main" val="20002"/>
                    </a:ext>
                  </a:extLst>
                </a:gridCol>
              </a:tblGrid>
              <a:tr h="336258">
                <a:tc gridSpan="3">
                  <a:txBody>
                    <a:bodyPr/>
                    <a:lstStyle/>
                    <a:p>
                      <a:pPr algn="ctr"/>
                      <a:r>
                        <a:rPr lang="en-US" sz="1800" b="1" kern="1200" dirty="0">
                          <a:solidFill>
                            <a:schemeClr val="lt1"/>
                          </a:solidFill>
                          <a:effectLst/>
                          <a:latin typeface="+mn-lt"/>
                          <a:ea typeface="+mn-ea"/>
                          <a:cs typeface="+mn-cs"/>
                        </a:rPr>
                        <a:t>A PowerPoint is posted in the course and relies heavily on graphics and Smart Art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0929">
                <a:tc>
                  <a:txBody>
                    <a:bodyPr/>
                    <a:lstStyle/>
                    <a:p>
                      <a:pPr algn="ctr"/>
                      <a:r>
                        <a:rPr lang="en-US" dirty="0"/>
                        <a:t>Quality Matters</a:t>
                      </a:r>
                    </a:p>
                  </a:txBody>
                  <a:tcPr/>
                </a:tc>
                <a:tc>
                  <a:txBody>
                    <a:bodyPr/>
                    <a:lstStyle/>
                    <a:p>
                      <a:pPr algn="ctr"/>
                      <a:r>
                        <a:rPr lang="en-US" dirty="0"/>
                        <a:t>Section 508, New</a:t>
                      </a:r>
                      <a:r>
                        <a:rPr lang="en-US" baseline="0" dirty="0"/>
                        <a:t> Revision</a:t>
                      </a:r>
                      <a:endParaRPr lang="en-US" dirty="0"/>
                    </a:p>
                  </a:txBody>
                  <a:tcPr/>
                </a:tc>
                <a:tc>
                  <a:txBody>
                    <a:bodyPr/>
                    <a:lstStyle/>
                    <a:p>
                      <a:pPr algn="ctr"/>
                      <a:r>
                        <a:rPr lang="en-US" dirty="0"/>
                        <a:t>WCAG 2.0</a:t>
                      </a:r>
                    </a:p>
                  </a:txBody>
                  <a:tcPr/>
                </a:tc>
                <a:extLst>
                  <a:ext uri="{0D108BD9-81ED-4DB2-BD59-A6C34878D82A}">
                    <a16:rowId xmlns:a16="http://schemas.microsoft.com/office/drawing/2014/main" val="10001"/>
                  </a:ext>
                </a:extLst>
              </a:tr>
              <a:tr h="1597227">
                <a:tc>
                  <a:txBody>
                    <a:bodyPr/>
                    <a:lstStyle/>
                    <a:p>
                      <a:r>
                        <a:rPr lang="en-US" sz="1800" kern="1200" dirty="0">
                          <a:solidFill>
                            <a:schemeClr val="dk1"/>
                          </a:solidFill>
                          <a:effectLst/>
                          <a:latin typeface="+mn-lt"/>
                          <a:ea typeface="+mn-ea"/>
                          <a:cs typeface="+mn-cs"/>
                        </a:rPr>
                        <a:t>Alt-tags for all objects,</a:t>
                      </a:r>
                    </a:p>
                    <a:p>
                      <a:r>
                        <a:rPr lang="en-US" sz="1800" kern="1200" dirty="0">
                          <a:solidFill>
                            <a:schemeClr val="dk1"/>
                          </a:solidFill>
                          <a:effectLst/>
                          <a:latin typeface="+mn-lt"/>
                          <a:ea typeface="+mn-ea"/>
                          <a:cs typeface="+mn-cs"/>
                        </a:rPr>
                        <a:t>Tables are set up with headings for columns and rows,</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fonts are from style gallery,</a:t>
                      </a:r>
                      <a:r>
                        <a:rPr lang="en-US" sz="1800" kern="1200" baseline="0" dirty="0">
                          <a:solidFill>
                            <a:schemeClr val="dk1"/>
                          </a:solidFill>
                          <a:effectLst/>
                          <a:latin typeface="+mn-lt"/>
                          <a:ea typeface="+mn-ea"/>
                          <a:cs typeface="+mn-cs"/>
                        </a:rPr>
                        <a:t> c</a:t>
                      </a:r>
                      <a:r>
                        <a:rPr lang="en-US" sz="1800" kern="1200" dirty="0">
                          <a:solidFill>
                            <a:schemeClr val="dk1"/>
                          </a:solidFill>
                          <a:effectLst/>
                          <a:latin typeface="+mn-lt"/>
                          <a:ea typeface="+mn-ea"/>
                          <a:cs typeface="+mn-cs"/>
                        </a:rPr>
                        <a:t>olors alone are not relied on to convey meaning,.</a:t>
                      </a:r>
                      <a:endParaRPr lang="en-US" dirty="0"/>
                    </a:p>
                  </a:txBody>
                  <a:tcPr/>
                </a:tc>
                <a:tc>
                  <a:txBody>
                    <a:bodyPr/>
                    <a:lstStyle/>
                    <a:p>
                      <a:pPr algn="ctr"/>
                      <a:r>
                        <a:rPr lang="en-US" sz="1800" kern="1200" dirty="0">
                          <a:solidFill>
                            <a:schemeClr val="dk1"/>
                          </a:solidFill>
                          <a:effectLst/>
                          <a:latin typeface="+mn-lt"/>
                          <a:ea typeface="+mn-ea"/>
                          <a:cs typeface="+mn-cs"/>
                        </a:rPr>
                        <a:t>Just don’t do it.</a:t>
                      </a:r>
                      <a:endParaRPr lang="en-US" sz="1800" kern="1200" baseline="0" dirty="0">
                        <a:solidFill>
                          <a:schemeClr val="dk1"/>
                        </a:solidFill>
                        <a:effectLst/>
                        <a:latin typeface="+mn-lt"/>
                        <a:ea typeface="+mn-ea"/>
                        <a:cs typeface="+mn-cs"/>
                      </a:endParaRPr>
                    </a:p>
                    <a:p>
                      <a:pPr algn="ctr"/>
                      <a:r>
                        <a:rPr lang="en-US" sz="1800" kern="1200" dirty="0">
                          <a:solidFill>
                            <a:schemeClr val="dk1"/>
                          </a:solidFill>
                          <a:effectLst/>
                          <a:latin typeface="+mn-lt"/>
                          <a:ea typeface="+mn-ea"/>
                          <a:cs typeface="+mn-cs"/>
                          <a:hlinkClick r:id="rId3"/>
                        </a:rPr>
                        <a:t>http://www.hhs.gov/web/section-508/making-files-accessible/checklist/ppt/index.html</a:t>
                      </a:r>
                      <a:endParaRPr lang="en-US" sz="1800" kern="1200" dirty="0">
                        <a:solidFill>
                          <a:schemeClr val="dk1"/>
                        </a:solidFill>
                        <a:effectLst/>
                        <a:latin typeface="+mn-lt"/>
                        <a:ea typeface="+mn-ea"/>
                        <a:cs typeface="+mn-cs"/>
                      </a:endParaRPr>
                    </a:p>
                    <a:p>
                      <a:pPr algn="ctr"/>
                      <a:endParaRPr lang="en-US" dirty="0"/>
                    </a:p>
                  </a:txBody>
                  <a:tcPr/>
                </a:tc>
                <a:tc>
                  <a:txBody>
                    <a:bodyPr/>
                    <a:lstStyle/>
                    <a:p>
                      <a:pPr algn="ctr"/>
                      <a:r>
                        <a:rPr lang="en-US" sz="1800" kern="1200" dirty="0">
                          <a:solidFill>
                            <a:schemeClr val="dk1"/>
                          </a:solidFill>
                          <a:effectLst/>
                          <a:latin typeface="+mn-lt"/>
                          <a:ea typeface="+mn-ea"/>
                          <a:cs typeface="+mn-cs"/>
                        </a:rPr>
                        <a:t>Not addressed—not a</a:t>
                      </a:r>
                      <a:r>
                        <a:rPr lang="en-US" sz="1800" kern="1200" baseline="0" dirty="0">
                          <a:solidFill>
                            <a:schemeClr val="dk1"/>
                          </a:solidFill>
                          <a:effectLst/>
                          <a:latin typeface="+mn-lt"/>
                          <a:ea typeface="+mn-ea"/>
                          <a:cs typeface="+mn-cs"/>
                        </a:rPr>
                        <a:t> web guideline</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470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Objectives</a:t>
            </a:r>
          </a:p>
        </p:txBody>
      </p:sp>
      <p:sp>
        <p:nvSpPr>
          <p:cNvPr id="13" name="Content Placeholder 12"/>
          <p:cNvSpPr>
            <a:spLocks noGrp="1"/>
          </p:cNvSpPr>
          <p:nvPr>
            <p:ph idx="1"/>
          </p:nvPr>
        </p:nvSpPr>
        <p:spPr/>
        <p:txBody>
          <a:bodyPr/>
          <a:lstStyle/>
          <a:p>
            <a:r>
              <a:rPr lang="en-US" dirty="0"/>
              <a:t>Following this presentation, participants will be able to…</a:t>
            </a:r>
          </a:p>
          <a:p>
            <a:pPr lvl="1"/>
            <a:r>
              <a:rPr lang="en-US" dirty="0"/>
              <a:t>Identify the existing standards and how they impact online course delivery,</a:t>
            </a:r>
          </a:p>
          <a:p>
            <a:pPr lvl="1"/>
            <a:r>
              <a:rPr lang="en-US" dirty="0"/>
              <a:t>Discuss current and past legal actions related to the Americans with Disabilities Act (ADA);</a:t>
            </a:r>
          </a:p>
          <a:p>
            <a:pPr lvl="1"/>
            <a:r>
              <a:rPr lang="en-US" dirty="0"/>
              <a:t>Apply ADA standards to common course design scenarios;</a:t>
            </a:r>
          </a:p>
          <a:p>
            <a:pPr lvl="1"/>
            <a:r>
              <a:rPr lang="en-US" dirty="0"/>
              <a:t>Develop a pro-active plan to address ADA requirements.</a:t>
            </a:r>
          </a:p>
          <a:p>
            <a:pPr lvl="1"/>
            <a:endParaRPr lang="en-US" dirty="0"/>
          </a:p>
          <a:p>
            <a:pPr lvl="1"/>
            <a:endParaRPr lang="en-US" dirty="0"/>
          </a:p>
        </p:txBody>
      </p:sp>
    </p:spTree>
    <p:extLst>
      <p:ext uri="{BB962C8B-B14F-4D97-AF65-F5344CB8AC3E}">
        <p14:creationId xmlns:p14="http://schemas.microsoft.com/office/powerpoint/2010/main" val="389541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22" y="4213641"/>
            <a:ext cx="8623664" cy="1188720"/>
          </a:xfrm>
        </p:spPr>
        <p:txBody>
          <a:bodyPr/>
          <a:lstStyle/>
          <a:p>
            <a:r>
              <a:rPr lang="en-US" dirty="0"/>
              <a:t>Existing Standards</a:t>
            </a:r>
          </a:p>
        </p:txBody>
      </p:sp>
      <p:pic>
        <p:nvPicPr>
          <p:cNvPr id="21" name="Picture Placeholder 20" descr="image2.png"/>
          <p:cNvPicPr>
            <a:picLocks noGrp="1" noChangeAspect="1"/>
          </p:cNvPicPr>
          <p:nvPr>
            <p:ph type="pic" sz="quarter" idx="13"/>
          </p:nvPr>
        </p:nvPicPr>
        <p:blipFill>
          <a:blip r:embed="rId3" cstate="print"/>
          <a:srcRect t="1487" b="1487"/>
          <a:stretch>
            <a:fillRect/>
          </a:stretch>
        </p:blipFill>
        <p:spPr/>
      </p:pic>
    </p:spTree>
    <p:extLst>
      <p:ext uri="{BB962C8B-B14F-4D97-AF65-F5344CB8AC3E}">
        <p14:creationId xmlns:p14="http://schemas.microsoft.com/office/powerpoint/2010/main" val="220376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does the law say?</a:t>
            </a:r>
          </a:p>
        </p:txBody>
      </p:sp>
      <p:sp>
        <p:nvSpPr>
          <p:cNvPr id="13" name="Content Placeholder 12"/>
          <p:cNvSpPr>
            <a:spLocks noGrp="1"/>
          </p:cNvSpPr>
          <p:nvPr>
            <p:ph idx="1"/>
          </p:nvPr>
        </p:nvSpPr>
        <p:spPr/>
        <p:txBody>
          <a:bodyPr>
            <a:normAutofit/>
          </a:bodyPr>
          <a:lstStyle/>
          <a:p>
            <a:r>
              <a:rPr lang="en-US" dirty="0"/>
              <a:t>The Americans with Disabilities Act (ADA) states that “…instruction provided as distance education is subject to the requirements that may be imposed by the Americans with Disabilities Act (42 U.S.C. s 12100 et seq.) and </a:t>
            </a:r>
            <a:r>
              <a:rPr lang="en-US" b="1" dirty="0"/>
              <a:t>section 508 of the Rehabilitation Act of 1973, as amended</a:t>
            </a:r>
            <a:r>
              <a:rPr lang="en-US" dirty="0"/>
              <a:t> (29 U.S.C. s 794d).</a:t>
            </a:r>
          </a:p>
          <a:p>
            <a:endParaRPr lang="en-US" dirty="0"/>
          </a:p>
          <a:p>
            <a:pPr marL="0" indent="0">
              <a:buNone/>
            </a:pPr>
            <a:r>
              <a:rPr lang="en-US" dirty="0"/>
              <a:t>Key point: Section 508 and 504 are the standards applied by the ADA.</a:t>
            </a:r>
          </a:p>
          <a:p>
            <a:pPr marL="0" indent="0">
              <a:buNone/>
            </a:pPr>
            <a:endParaRPr lang="en-US" dirty="0"/>
          </a:p>
          <a:p>
            <a:pPr marL="0" indent="0">
              <a:buNone/>
            </a:pPr>
            <a:endParaRPr lang="en-US" dirty="0"/>
          </a:p>
          <a:p>
            <a:pPr marL="0" indent="0">
              <a:buNone/>
            </a:pPr>
            <a:r>
              <a:rPr lang="en-US" dirty="0">
                <a:hlinkClick r:id="rId3"/>
              </a:rPr>
              <a:t>http://online.pasadena.edu/faculty/hb/coursequality/</a:t>
            </a:r>
            <a:endParaRPr lang="en-US" dirty="0"/>
          </a:p>
          <a:p>
            <a:pPr marL="0" indent="0">
              <a:buNone/>
            </a:pPr>
            <a:endParaRPr dirty="0"/>
          </a:p>
        </p:txBody>
      </p:sp>
    </p:spTree>
    <p:extLst>
      <p:ext uri="{BB962C8B-B14F-4D97-AF65-F5344CB8AC3E}">
        <p14:creationId xmlns:p14="http://schemas.microsoft.com/office/powerpoint/2010/main" val="157545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does the law say?</a:t>
            </a:r>
          </a:p>
        </p:txBody>
      </p:sp>
      <p:sp>
        <p:nvSpPr>
          <p:cNvPr id="13" name="Content Placeholder 12"/>
          <p:cNvSpPr>
            <a:spLocks noGrp="1"/>
          </p:cNvSpPr>
          <p:nvPr>
            <p:ph idx="1"/>
          </p:nvPr>
        </p:nvSpPr>
        <p:spPr/>
        <p:txBody>
          <a:bodyPr>
            <a:normAutofit fontScale="92500" lnSpcReduction="20000"/>
          </a:bodyPr>
          <a:lstStyle/>
          <a:p>
            <a:pPr marL="0" indent="0">
              <a:buNone/>
            </a:pPr>
            <a:r>
              <a:rPr lang="en-US" dirty="0"/>
              <a:t>Section 508 is currently under revision. The proposed rule includes significant changes that would:</a:t>
            </a:r>
          </a:p>
          <a:p>
            <a:pPr lvl="0"/>
            <a:r>
              <a:rPr lang="en-US" dirty="0"/>
              <a:t>incorporate the WCAG 2.0 and apply associated success criteria to websites as well as to offline electronic documents and software;</a:t>
            </a:r>
          </a:p>
          <a:p>
            <a:pPr lvl="0"/>
            <a:r>
              <a:rPr lang="en-US" dirty="0"/>
              <a:t>require real-time text (RTT) functionality (text that is transmitted character by character as it is being typed) for products providing real-time, two-way voice communication (think phone calls);</a:t>
            </a:r>
          </a:p>
          <a:p>
            <a:pPr lvl="0"/>
            <a:r>
              <a:rPr lang="en-US" dirty="0"/>
              <a:t>specify the types of non-public facing electronic content covered; and</a:t>
            </a:r>
          </a:p>
          <a:p>
            <a:pPr lvl="0"/>
            <a:r>
              <a:rPr lang="en-US" dirty="0"/>
              <a:t>further detail the required compatibility of covered technologies, including operating systems, software development toolkits, and software applications with assistive technology.</a:t>
            </a:r>
          </a:p>
          <a:p>
            <a:pPr marL="0" indent="0">
              <a:buNone/>
            </a:pPr>
            <a:r>
              <a:rPr lang="en-US" u="sng" dirty="0">
                <a:hlinkClick r:id="rId3"/>
              </a:rPr>
              <a:t>http://www.access-board.gov/guidelines-and-standards/communications-and-it/about-the-ict-refresh/overview-of-the-proposed-rule</a:t>
            </a:r>
            <a:endParaRPr lang="en-US" dirty="0"/>
          </a:p>
          <a:p>
            <a:pPr marL="0" indent="0">
              <a:buNone/>
            </a:pPr>
            <a:endParaRPr dirty="0"/>
          </a:p>
        </p:txBody>
      </p:sp>
    </p:spTree>
    <p:extLst>
      <p:ext uri="{BB962C8B-B14F-4D97-AF65-F5344CB8AC3E}">
        <p14:creationId xmlns:p14="http://schemas.microsoft.com/office/powerpoint/2010/main" val="199125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does the law say?</a:t>
            </a:r>
          </a:p>
        </p:txBody>
      </p:sp>
      <p:sp>
        <p:nvSpPr>
          <p:cNvPr id="13" name="Content Placeholder 12"/>
          <p:cNvSpPr>
            <a:spLocks noGrp="1"/>
          </p:cNvSpPr>
          <p:nvPr>
            <p:ph idx="1"/>
          </p:nvPr>
        </p:nvSpPr>
        <p:spPr/>
        <p:txBody>
          <a:bodyPr>
            <a:normAutofit lnSpcReduction="10000"/>
          </a:bodyPr>
          <a:lstStyle/>
          <a:p>
            <a:r>
              <a:rPr lang="en-US" dirty="0"/>
              <a:t>What, exactly, is WCAG 2.0 and why does it matter?</a:t>
            </a:r>
          </a:p>
          <a:p>
            <a:pPr lvl="1"/>
            <a:r>
              <a:rPr lang="en-US" dirty="0"/>
              <a:t>The World Wide Web Consortium (W3C) is an international community where member organizations, a full-time staff, and the public work together to develop Web standards. (</a:t>
            </a:r>
            <a:r>
              <a:rPr lang="en-US" dirty="0">
                <a:hlinkClick r:id="rId3"/>
              </a:rPr>
              <a:t>http://www.w3.org/Consortium/</a:t>
            </a:r>
            <a:r>
              <a:rPr lang="en-US" dirty="0"/>
              <a:t>)</a:t>
            </a:r>
          </a:p>
          <a:p>
            <a:pPr lvl="1"/>
            <a:r>
              <a:rPr lang="en-US" dirty="0"/>
              <a:t>W3C developed the Web Content Accessibility Guidelines and revised them to version 2.0 in December of 2008. (</a:t>
            </a:r>
            <a:r>
              <a:rPr lang="en-US" dirty="0">
                <a:hlinkClick r:id="rId4"/>
              </a:rPr>
              <a:t>http://www.w3.org/TR/WCAG20/</a:t>
            </a:r>
            <a:r>
              <a:rPr lang="en-US" dirty="0"/>
              <a:t>)</a:t>
            </a:r>
          </a:p>
          <a:p>
            <a:pPr lvl="1"/>
            <a:r>
              <a:rPr lang="en-US" dirty="0"/>
              <a:t>Until this year, the guidelines were just that…guidelines. The new implementation of Section 508 would make them (presumably) enforceable.</a:t>
            </a:r>
            <a:endParaRPr dirty="0"/>
          </a:p>
        </p:txBody>
      </p:sp>
    </p:spTree>
    <p:extLst>
      <p:ext uri="{BB962C8B-B14F-4D97-AF65-F5344CB8AC3E}">
        <p14:creationId xmlns:p14="http://schemas.microsoft.com/office/powerpoint/2010/main" val="360712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does the law say?</a:t>
            </a:r>
          </a:p>
        </p:txBody>
      </p:sp>
      <p:sp>
        <p:nvSpPr>
          <p:cNvPr id="13" name="Content Placeholder 12"/>
          <p:cNvSpPr>
            <a:spLocks noGrp="1"/>
          </p:cNvSpPr>
          <p:nvPr>
            <p:ph idx="1"/>
          </p:nvPr>
        </p:nvSpPr>
        <p:spPr/>
        <p:txBody>
          <a:bodyPr>
            <a:normAutofit/>
          </a:bodyPr>
          <a:lstStyle/>
          <a:p>
            <a:r>
              <a:rPr lang="en-US" dirty="0"/>
              <a:t>According to Timothy </a:t>
            </a:r>
            <a:r>
              <a:rPr lang="en-US" dirty="0" err="1"/>
              <a:t>Creagan</a:t>
            </a:r>
            <a:r>
              <a:rPr lang="en-US" dirty="0"/>
              <a:t>, Senior Accessibility Specialist with the US Access Board…</a:t>
            </a:r>
          </a:p>
          <a:p>
            <a:endParaRPr lang="en-US" dirty="0"/>
          </a:p>
          <a:p>
            <a:pPr marL="0" indent="0">
              <a:buNone/>
            </a:pPr>
            <a:r>
              <a:rPr lang="en-US" i="1" dirty="0"/>
              <a:t>Until clear guidelines for education are accepted and established, WCAG 2.0 is the best set of guidelines to follow.</a:t>
            </a:r>
            <a:endParaRPr i="1" dirty="0"/>
          </a:p>
        </p:txBody>
      </p:sp>
    </p:spTree>
    <p:extLst>
      <p:ext uri="{BB962C8B-B14F-4D97-AF65-F5344CB8AC3E}">
        <p14:creationId xmlns:p14="http://schemas.microsoft.com/office/powerpoint/2010/main" val="27188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to Section 508 to WCAG 2.0</a:t>
            </a:r>
          </a:p>
        </p:txBody>
      </p:sp>
      <p:sp>
        <p:nvSpPr>
          <p:cNvPr id="3" name="Content Placeholder 2"/>
          <p:cNvSpPr>
            <a:spLocks noGrp="1"/>
          </p:cNvSpPr>
          <p:nvPr>
            <p:ph idx="1"/>
          </p:nvPr>
        </p:nvSpPr>
        <p:spPr/>
        <p:txBody>
          <a:bodyPr/>
          <a:lstStyle/>
          <a:p>
            <a:r>
              <a:rPr lang="en-US" dirty="0"/>
              <a:t>ADA adopted Section 508 as its standard;</a:t>
            </a:r>
          </a:p>
          <a:p>
            <a:r>
              <a:rPr lang="en-US" dirty="0"/>
              <a:t>Section 508 is adopting WCAG 2.0 as its standard;</a:t>
            </a:r>
          </a:p>
          <a:p>
            <a:endParaRPr lang="en-US" dirty="0"/>
          </a:p>
          <a:p>
            <a:pPr marL="0" indent="0">
              <a:buNone/>
            </a:pPr>
            <a:r>
              <a:rPr lang="en-US" dirty="0"/>
              <a:t>Do I follow ADA requirements, Section 508 requirements, or WCAG 2.0 requirements?</a:t>
            </a:r>
          </a:p>
          <a:p>
            <a:pPr marL="0" indent="0">
              <a:buNone/>
            </a:pPr>
            <a:endParaRPr lang="en-US" dirty="0"/>
          </a:p>
          <a:p>
            <a:pPr marL="0" indent="0">
              <a:buNone/>
            </a:pPr>
            <a:r>
              <a:rPr lang="en-US" dirty="0"/>
              <a:t>Yes.</a:t>
            </a:r>
          </a:p>
        </p:txBody>
      </p:sp>
    </p:spTree>
    <p:extLst>
      <p:ext uri="{BB962C8B-B14F-4D97-AF65-F5344CB8AC3E}">
        <p14:creationId xmlns:p14="http://schemas.microsoft.com/office/powerpoint/2010/main" val="247816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to Section 508 to WCAG 2.0</a:t>
            </a:r>
          </a:p>
        </p:txBody>
      </p:sp>
      <p:sp>
        <p:nvSpPr>
          <p:cNvPr id="3" name="Content Placeholder 2"/>
          <p:cNvSpPr>
            <a:spLocks noGrp="1"/>
          </p:cNvSpPr>
          <p:nvPr>
            <p:ph idx="1"/>
          </p:nvPr>
        </p:nvSpPr>
        <p:spPr/>
        <p:txBody>
          <a:bodyPr/>
          <a:lstStyle/>
          <a:p>
            <a:pPr marL="0" indent="0">
              <a:buNone/>
            </a:pPr>
            <a:r>
              <a:rPr lang="en-US" dirty="0"/>
              <a:t>What’s the timeline for revisions to ADA to be implemented and enforced?</a:t>
            </a:r>
          </a:p>
          <a:p>
            <a:pPr marL="0" indent="0">
              <a:buNone/>
            </a:pPr>
            <a:endParaRPr lang="en-US" dirty="0"/>
          </a:p>
          <a:p>
            <a:pPr marL="0" indent="0">
              <a:buNone/>
            </a:pPr>
            <a:r>
              <a:rPr lang="en-US" dirty="0"/>
              <a:t>According to </a:t>
            </a:r>
            <a:r>
              <a:rPr lang="en-US" dirty="0" err="1"/>
              <a:t>Creagan</a:t>
            </a:r>
            <a:r>
              <a:rPr lang="en-US" dirty="0"/>
              <a:t>, now that public hearings are over, several approvals must be obtained, budgeting must be approved, and then a final iteration accepted. The process is lengthy and mired in red tape; no clear date of implementation is imminent.</a:t>
            </a:r>
          </a:p>
        </p:txBody>
      </p:sp>
    </p:spTree>
    <p:extLst>
      <p:ext uri="{BB962C8B-B14F-4D97-AF65-F5344CB8AC3E}">
        <p14:creationId xmlns:p14="http://schemas.microsoft.com/office/powerpoint/2010/main" val="4146223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Ellucian 2014">
      <a:dk1>
        <a:srgbClr val="000000"/>
      </a:dk1>
      <a:lt1>
        <a:sysClr val="window" lastClr="FFFFFF"/>
      </a:lt1>
      <a:dk2>
        <a:srgbClr val="6D6E71"/>
      </a:dk2>
      <a:lt2>
        <a:srgbClr val="D5D6D8"/>
      </a:lt2>
      <a:accent1>
        <a:srgbClr val="812064"/>
      </a:accent1>
      <a:accent2>
        <a:srgbClr val="BB1E79"/>
      </a:accent2>
      <a:accent3>
        <a:srgbClr val="CA392C"/>
      </a:accent3>
      <a:accent4>
        <a:srgbClr val="F68D1F"/>
      </a:accent4>
      <a:accent5>
        <a:srgbClr val="404041"/>
      </a:accent5>
      <a:accent6>
        <a:srgbClr val="4F2361"/>
      </a:accent6>
      <a:hlink>
        <a:srgbClr val="4F54A4"/>
      </a:hlink>
      <a:folHlink>
        <a:srgbClr val="007662"/>
      </a:folHlink>
    </a:clrScheme>
    <a:fontScheme name="Ellucian 2014">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A4D75B72D09C48A0B207C578DAA39F" ma:contentTypeVersion="4" ma:contentTypeDescription="Create a new document." ma:contentTypeScope="" ma:versionID="96456cf340c32be394030948e62725f4">
  <xsd:schema xmlns:xsd="http://www.w3.org/2001/XMLSchema" xmlns:xs="http://www.w3.org/2001/XMLSchema" xmlns:p="http://schemas.microsoft.com/office/2006/metadata/properties" targetNamespace="http://schemas.microsoft.com/office/2006/metadata/properties" ma:root="true" ma:fieldsID="340faf934253c3bc0e0b1e846aae651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F05DE-CFB2-4658-AB5F-DD7788911BD6}">
  <ds:schemaRefs>
    <ds:schemaRef ds:uri="http://schemas.microsoft.com/sharepoint/v3/contenttype/forms"/>
  </ds:schemaRefs>
</ds:datastoreItem>
</file>

<file path=customXml/itemProps2.xml><?xml version="1.0" encoding="utf-8"?>
<ds:datastoreItem xmlns:ds="http://schemas.openxmlformats.org/officeDocument/2006/customXml" ds:itemID="{8D71F671-730C-47C9-8780-FD1245AAC50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4617D03-3589-457B-B402-FA8218C91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3613</TotalTime>
  <Words>1291</Words>
  <Application>Microsoft Office PowerPoint</Application>
  <PresentationFormat>On-screen Show (4:3)</PresentationFormat>
  <Paragraphs>124</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ADA Compliance in Practice</vt:lpstr>
      <vt:lpstr>Objectives</vt:lpstr>
      <vt:lpstr>Existing Standards</vt:lpstr>
      <vt:lpstr>What does the law say?</vt:lpstr>
      <vt:lpstr>What does the law say?</vt:lpstr>
      <vt:lpstr>What does the law say?</vt:lpstr>
      <vt:lpstr>What does the law say?</vt:lpstr>
      <vt:lpstr>ADA to Section 508 to WCAG 2.0</vt:lpstr>
      <vt:lpstr>ADA to Section 508 to WCAG 2.0</vt:lpstr>
      <vt:lpstr>What other standards apply?</vt:lpstr>
      <vt:lpstr>Standards and Applications</vt:lpstr>
      <vt:lpstr>Standards: High Level Overview</vt:lpstr>
      <vt:lpstr>Common Applications of the Standards</vt:lpstr>
      <vt:lpstr>Common Applications of the Standards</vt:lpstr>
      <vt:lpstr>Common Applications of the Standards</vt:lpstr>
      <vt:lpstr>Common Applications of the Standards</vt:lpstr>
      <vt:lpstr>Common Applications of the Standards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IDN - Ellucian PowerPoint Template</dc:title>
  <dc:creator>audi</dc:creator>
  <cp:lastModifiedBy>LaGrow, Martin</cp:lastModifiedBy>
  <cp:revision>91</cp:revision>
  <dcterms:created xsi:type="dcterms:W3CDTF">2014-01-07T19:46:10Z</dcterms:created>
  <dcterms:modified xsi:type="dcterms:W3CDTF">2017-03-30T16:50:58Z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7c8400d0-a84f-403e-a8ca-37de6a498fe8,20;</vt:lpwstr>
  </property>
  <property fmtid="{D5CDD505-2E9C-101B-9397-08002B2CF9AE}" pid="3" name="ContentTypeId">
    <vt:lpwstr>0x01010080A4D75B72D09C48A0B207C578DAA39F</vt:lpwstr>
  </property>
  <property fmtid="{D5CDD505-2E9C-101B-9397-08002B2CF9AE}" pid="4" name="_NewReviewCycle">
    <vt:lpwstr/>
  </property>
</Properties>
</file>