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318" r:id="rId6"/>
    <p:sldId id="263" r:id="rId7"/>
    <p:sldId id="258" r:id="rId8"/>
    <p:sldId id="300" r:id="rId9"/>
    <p:sldId id="260" r:id="rId10"/>
    <p:sldId id="266" r:id="rId11"/>
    <p:sldId id="309" r:id="rId12"/>
    <p:sldId id="271" r:id="rId13"/>
    <p:sldId id="297" r:id="rId14"/>
    <p:sldId id="305" r:id="rId15"/>
    <p:sldId id="306" r:id="rId16"/>
    <p:sldId id="268" r:id="rId17"/>
    <p:sldId id="265" r:id="rId18"/>
    <p:sldId id="276" r:id="rId19"/>
    <p:sldId id="311" r:id="rId20"/>
    <p:sldId id="312" r:id="rId21"/>
    <p:sldId id="314" r:id="rId22"/>
    <p:sldId id="319" r:id="rId23"/>
    <p:sldId id="28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3">
          <p15:clr>
            <a:srgbClr val="A4A3A4"/>
          </p15:clr>
        </p15:guide>
        <p15:guide id="2" orient="horz" pos="633">
          <p15:clr>
            <a:srgbClr val="A4A3A4"/>
          </p15:clr>
        </p15:guide>
        <p15:guide id="3" orient="horz" pos="3540">
          <p15:clr>
            <a:srgbClr val="A4A3A4"/>
          </p15:clr>
        </p15:guide>
        <p15:guide id="4" orient="horz" pos="3959">
          <p15:clr>
            <a:srgbClr val="A4A3A4"/>
          </p15:clr>
        </p15:guide>
        <p15:guide id="5" pos="2880">
          <p15:clr>
            <a:srgbClr val="A4A3A4"/>
          </p15:clr>
        </p15:guide>
        <p15:guide id="6" pos="202">
          <p15:clr>
            <a:srgbClr val="A4A3A4"/>
          </p15:clr>
        </p15:guide>
        <p15:guide id="7" pos="5561">
          <p15:clr>
            <a:srgbClr val="A4A3A4"/>
          </p15:clr>
        </p15:guide>
        <p15:guide id="8" pos="39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E79"/>
    <a:srgbClr val="6D6E71"/>
    <a:srgbClr val="404041"/>
    <a:srgbClr val="4F2361"/>
    <a:srgbClr val="D5D6D8"/>
    <a:srgbClr val="007099"/>
    <a:srgbClr val="007662"/>
    <a:srgbClr val="4F5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4681" autoAdjust="0"/>
  </p:normalViewPr>
  <p:slideViewPr>
    <p:cSldViewPr snapToGrid="0" showGuides="1">
      <p:cViewPr varScale="1">
        <p:scale>
          <a:sx n="61" d="100"/>
          <a:sy n="61" d="100"/>
        </p:scale>
        <p:origin x="1521" y="33"/>
      </p:cViewPr>
      <p:guideLst>
        <p:guide orient="horz" pos="4263"/>
        <p:guide orient="horz" pos="633"/>
        <p:guide orient="horz" pos="3540"/>
        <p:guide orient="horz" pos="3959"/>
        <p:guide pos="2880"/>
        <p:guide pos="202"/>
        <p:guide pos="5561"/>
        <p:guide pos="399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996AFD-A8F4-4B8B-BBAF-BBBDBC7B1045}" type="datetimeFigureOut">
              <a:rPr lang="en-US" smtClean="0"/>
              <a:pPr/>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A147D-D162-464B-BA6D-548B5A056494}" type="slidenum">
              <a:rPr lang="en-US" smtClean="0"/>
              <a:pPr/>
              <a:t>‹#›</a:t>
            </a:fld>
            <a:endParaRPr lang="en-US"/>
          </a:p>
        </p:txBody>
      </p:sp>
    </p:spTree>
    <p:extLst>
      <p:ext uri="{BB962C8B-B14F-4D97-AF65-F5344CB8AC3E}">
        <p14:creationId xmlns:p14="http://schemas.microsoft.com/office/powerpoint/2010/main" val="143397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can be developed in any LMS—the principles of the course are LMS agnostic.</a:t>
            </a:r>
          </a:p>
        </p:txBody>
      </p:sp>
      <p:sp>
        <p:nvSpPr>
          <p:cNvPr id="4" name="Slide Number Placeholder 3"/>
          <p:cNvSpPr>
            <a:spLocks noGrp="1"/>
          </p:cNvSpPr>
          <p:nvPr>
            <p:ph type="sldNum" sz="quarter" idx="10"/>
          </p:nvPr>
        </p:nvSpPr>
        <p:spPr/>
        <p:txBody>
          <a:bodyPr/>
          <a:lstStyle/>
          <a:p>
            <a:fld id="{21BA147D-D162-464B-BA6D-548B5A056494}" type="slidenum">
              <a:rPr lang="en-US" smtClean="0"/>
              <a:pPr/>
              <a:t>1</a:t>
            </a:fld>
            <a:endParaRPr lang="en-US"/>
          </a:p>
        </p:txBody>
      </p:sp>
    </p:spTree>
    <p:extLst>
      <p:ext uri="{BB962C8B-B14F-4D97-AF65-F5344CB8AC3E}">
        <p14:creationId xmlns:p14="http://schemas.microsoft.com/office/powerpoint/2010/main" val="518963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purpose of module three is to acquaint students with support services available to distance students and how they are accessed. These services typically include library assistance, online tutoring, writing labs, and IT support.</a:t>
            </a:r>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14</a:t>
            </a:fld>
            <a:endParaRPr lang="en-US"/>
          </a:p>
        </p:txBody>
      </p:sp>
    </p:spTree>
    <p:extLst>
      <p:ext uri="{BB962C8B-B14F-4D97-AF65-F5344CB8AC3E}">
        <p14:creationId xmlns:p14="http://schemas.microsoft.com/office/powerpoint/2010/main" val="256882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four</a:t>
            </a:r>
            <a:r>
              <a:rPr lang="en-US" baseline="0" dirty="0"/>
              <a:t> provides students with important policies and procedures both specific to online and institutional. Optionally, you may have students post to a forum that they have reviewed and agree to abide by all policies. This course always remains available once completed so students can refer back to the resources of this course if needed.</a:t>
            </a:r>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16</a:t>
            </a:fld>
            <a:endParaRPr lang="en-US"/>
          </a:p>
        </p:txBody>
      </p:sp>
    </p:spTree>
    <p:extLst>
      <p:ext uri="{BB962C8B-B14F-4D97-AF65-F5344CB8AC3E}">
        <p14:creationId xmlns:p14="http://schemas.microsoft.com/office/powerpoint/2010/main" val="3020268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a:t>
            </a:r>
            <a:r>
              <a:rPr lang="en-US" baseline="0" dirty="0"/>
              <a:t> feedback provides an opportunity to refine and improve the orientation. If used with cohorts, students have been given the opportunity to bond with their peers.</a:t>
            </a:r>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18</a:t>
            </a:fld>
            <a:endParaRPr lang="en-US"/>
          </a:p>
        </p:txBody>
      </p:sp>
    </p:spTree>
    <p:extLst>
      <p:ext uri="{BB962C8B-B14F-4D97-AF65-F5344CB8AC3E}">
        <p14:creationId xmlns:p14="http://schemas.microsoft.com/office/powerpoint/2010/main" val="3020268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19</a:t>
            </a:fld>
            <a:endParaRPr lang="en-US" dirty="0"/>
          </a:p>
        </p:txBody>
      </p:sp>
    </p:spTree>
    <p:extLst>
      <p:ext uri="{BB962C8B-B14F-4D97-AF65-F5344CB8AC3E}">
        <p14:creationId xmlns:p14="http://schemas.microsoft.com/office/powerpoint/2010/main" val="73810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main components of the online orientation.</a:t>
            </a:r>
          </a:p>
        </p:txBody>
      </p:sp>
      <p:sp>
        <p:nvSpPr>
          <p:cNvPr id="4" name="Slide Number Placeholder 3"/>
          <p:cNvSpPr>
            <a:spLocks noGrp="1"/>
          </p:cNvSpPr>
          <p:nvPr>
            <p:ph type="sldNum" sz="quarter" idx="10"/>
          </p:nvPr>
        </p:nvSpPr>
        <p:spPr/>
        <p:txBody>
          <a:bodyPr/>
          <a:lstStyle/>
          <a:p>
            <a:fld id="{21BA147D-D162-464B-BA6D-548B5A056494}" type="slidenum">
              <a:rPr lang="en-US" smtClean="0"/>
              <a:pPr/>
              <a:t>3</a:t>
            </a:fld>
            <a:endParaRPr lang="en-US"/>
          </a:p>
        </p:txBody>
      </p:sp>
    </p:spTree>
    <p:extLst>
      <p:ext uri="{BB962C8B-B14F-4D97-AF65-F5344CB8AC3E}">
        <p14:creationId xmlns:p14="http://schemas.microsoft.com/office/powerpoint/2010/main" val="167776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4</a:t>
            </a:fld>
            <a:endParaRPr lang="en-US"/>
          </a:p>
        </p:txBody>
      </p:sp>
    </p:spTree>
    <p:extLst>
      <p:ext uri="{BB962C8B-B14F-4D97-AF65-F5344CB8AC3E}">
        <p14:creationId xmlns:p14="http://schemas.microsoft.com/office/powerpoint/2010/main" val="310648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colleges have a course template that includes this basic information. To familiarize students with the layout of courses, the orientation should follow</a:t>
            </a:r>
            <a:r>
              <a:rPr lang="en-US" baseline="0" dirty="0"/>
              <a:t> the same model. It is also beneficial to start with a welcome video from a department chair, program director, etc.—someone the students will be able to relate to/look up to.</a:t>
            </a:r>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5</a:t>
            </a:fld>
            <a:endParaRPr lang="en-US"/>
          </a:p>
        </p:txBody>
      </p:sp>
    </p:spTree>
    <p:extLst>
      <p:ext uri="{BB962C8B-B14F-4D97-AF65-F5344CB8AC3E}">
        <p14:creationId xmlns:p14="http://schemas.microsoft.com/office/powerpoint/2010/main" val="256882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module</a:t>
            </a:r>
            <a:r>
              <a:rPr lang="en-US" baseline="0" dirty="0"/>
              <a:t> 1, students should be introduced to the preferred/recommended browser versions for the LMS, basic instructions about pop-up blockers and other required software plugins such as Java and Adobe Flash Player. Students should be advised as to what additional media software they may be required to use. Institutional policy about acceptable software and attainment of office software, if applicable,  should be provided. Students should be introduced to cloud software that the institution may use. Finally, the basics of LMS navigation are introduced.</a:t>
            </a:r>
            <a:endParaRPr lang="en-US" dirty="0"/>
          </a:p>
        </p:txBody>
      </p:sp>
      <p:sp>
        <p:nvSpPr>
          <p:cNvPr id="4" name="Slide Number Placeholder 3"/>
          <p:cNvSpPr>
            <a:spLocks noGrp="1"/>
          </p:cNvSpPr>
          <p:nvPr>
            <p:ph type="sldNum" sz="quarter" idx="10"/>
          </p:nvPr>
        </p:nvSpPr>
        <p:spPr/>
        <p:txBody>
          <a:bodyPr/>
          <a:lstStyle/>
          <a:p>
            <a:fld id="{71A00346-CCC5-964A-81E4-787A8C93854B}" type="slidenum">
              <a:rPr lang="en-US" smtClean="0"/>
              <a:pPr/>
              <a:t>7</a:t>
            </a:fld>
            <a:endParaRPr lang="en-US"/>
          </a:p>
        </p:txBody>
      </p:sp>
    </p:spTree>
    <p:extLst>
      <p:ext uri="{BB962C8B-B14F-4D97-AF65-F5344CB8AC3E}">
        <p14:creationId xmlns:p14="http://schemas.microsoft.com/office/powerpoint/2010/main" val="3388621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week culminates with a practice assignment submission in which they answer questions about their own readiness (Office software, browser, etc.) and add any other questions they may have. This activity helps vet student preparedness and introduces them to the </a:t>
            </a:r>
            <a:r>
              <a:rPr lang="en-US" baseline="0" dirty="0" err="1"/>
              <a:t>dropbox</a:t>
            </a:r>
            <a:r>
              <a:rPr lang="en-US" baseline="0" dirty="0"/>
              <a:t> procedure.</a:t>
            </a:r>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8</a:t>
            </a:fld>
            <a:endParaRPr lang="en-US"/>
          </a:p>
        </p:txBody>
      </p:sp>
    </p:spTree>
    <p:extLst>
      <p:ext uri="{BB962C8B-B14F-4D97-AF65-F5344CB8AC3E}">
        <p14:creationId xmlns:p14="http://schemas.microsoft.com/office/powerpoint/2010/main" val="2895624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are introduced to best practices in online learning and how they can apply them.</a:t>
            </a:r>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10</a:t>
            </a:fld>
            <a:endParaRPr lang="en-US"/>
          </a:p>
        </p:txBody>
      </p:sp>
    </p:spTree>
    <p:extLst>
      <p:ext uri="{BB962C8B-B14F-4D97-AF65-F5344CB8AC3E}">
        <p14:creationId xmlns:p14="http://schemas.microsoft.com/office/powerpoint/2010/main" val="81525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a:t>
            </a:r>
            <a:r>
              <a:rPr lang="en-US" baseline="0" dirty="0" err="1"/>
              <a:t>Prezi</a:t>
            </a:r>
            <a:r>
              <a:rPr lang="en-US" baseline="0" dirty="0"/>
              <a:t> presentation was developed to explain the top ten online learning tips and can be embedded in an LMS.</a:t>
            </a:r>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11</a:t>
            </a:fld>
            <a:endParaRPr lang="en-US"/>
          </a:p>
        </p:txBody>
      </p:sp>
    </p:spTree>
    <p:extLst>
      <p:ext uri="{BB962C8B-B14F-4D97-AF65-F5344CB8AC3E}">
        <p14:creationId xmlns:p14="http://schemas.microsoft.com/office/powerpoint/2010/main" val="1571060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activities of module two include a discussion forum in which students explain how they will apply the top ten</a:t>
            </a:r>
            <a:r>
              <a:rPr lang="en-US" baseline="0" dirty="0"/>
              <a:t> tips in their own learning, watch a video about adult learning, and take a quiz about the video. The purpose of the quiz is not pass/fail, rather to give students an opportunity to see how the quiz tool of the LMS works.</a:t>
            </a:r>
            <a:endParaRPr lang="en-US" dirty="0"/>
          </a:p>
        </p:txBody>
      </p:sp>
      <p:sp>
        <p:nvSpPr>
          <p:cNvPr id="4" name="Slide Number Placeholder 3"/>
          <p:cNvSpPr>
            <a:spLocks noGrp="1"/>
          </p:cNvSpPr>
          <p:nvPr>
            <p:ph type="sldNum" sz="quarter" idx="10"/>
          </p:nvPr>
        </p:nvSpPr>
        <p:spPr/>
        <p:txBody>
          <a:bodyPr/>
          <a:lstStyle/>
          <a:p>
            <a:fld id="{21BA147D-D162-464B-BA6D-548B5A056494}" type="slidenum">
              <a:rPr lang="en-US" smtClean="0"/>
              <a:pPr/>
              <a:t>12</a:t>
            </a:fld>
            <a:endParaRPr lang="en-US"/>
          </a:p>
        </p:txBody>
      </p:sp>
    </p:spTree>
    <p:extLst>
      <p:ext uri="{BB962C8B-B14F-4D97-AF65-F5344CB8AC3E}">
        <p14:creationId xmlns:p14="http://schemas.microsoft.com/office/powerpoint/2010/main" val="3020268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sz="quarter" idx="13"/>
          </p:nvPr>
        </p:nvSpPr>
        <p:spPr>
          <a:xfrm>
            <a:off x="0" y="-1"/>
            <a:ext cx="9144000" cy="3163824"/>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2000" kern="1200" dirty="0">
                <a:solidFill>
                  <a:schemeClr val="tx1">
                    <a:tint val="75000"/>
                  </a:schemeClr>
                </a:solidFill>
                <a:latin typeface="+mn-lt"/>
                <a:ea typeface="+mn-ea"/>
                <a:cs typeface="+mn-cs"/>
              </a:defRPr>
            </a:lvl1pPr>
          </a:lstStyle>
          <a:p>
            <a:endParaRPr lang="en-US" dirty="0"/>
          </a:p>
        </p:txBody>
      </p:sp>
      <p:pic>
        <p:nvPicPr>
          <p:cNvPr id="8" name="Picture 7" descr="ellucian logo_blend (01).png"/>
          <p:cNvPicPr>
            <a:picLocks noChangeAspect="1"/>
          </p:cNvPicPr>
          <p:nvPr userDrawn="1"/>
        </p:nvPicPr>
        <p:blipFill>
          <a:blip r:embed="rId2" cstate="print"/>
          <a:stretch>
            <a:fillRect/>
          </a:stretch>
        </p:blipFill>
        <p:spPr>
          <a:xfrm>
            <a:off x="6990144" y="6355815"/>
            <a:ext cx="1837944" cy="411699"/>
          </a:xfrm>
          <a:prstGeom prst="rect">
            <a:avLst/>
          </a:prstGeom>
        </p:spPr>
      </p:pic>
      <p:sp>
        <p:nvSpPr>
          <p:cNvPr id="2" name="Title 1"/>
          <p:cNvSpPr>
            <a:spLocks noGrp="1"/>
          </p:cNvSpPr>
          <p:nvPr>
            <p:ph type="ctrTitle"/>
          </p:nvPr>
        </p:nvSpPr>
        <p:spPr>
          <a:xfrm>
            <a:off x="320674" y="3705045"/>
            <a:ext cx="8507413" cy="1188720"/>
          </a:xfrm>
        </p:spPr>
        <p:txBody>
          <a:bodyPr vert="horz" lIns="0" tIns="0" rIns="0" bIns="0" rtlCol="0" anchor="t">
            <a:normAutofit/>
          </a:bodyPr>
          <a:lstStyle>
            <a:lvl1pPr algn="l" defTabSz="914400" rtl="0" eaLnBrk="1" latinLnBrk="0" hangingPunct="1">
              <a:lnSpc>
                <a:spcPct val="95000"/>
              </a:lnSpc>
              <a:spcBef>
                <a:spcPct val="0"/>
              </a:spcBef>
              <a:buNone/>
              <a:defRPr lang="en-US" sz="3200" kern="1200" dirty="0" smtClean="0">
                <a:solidFill>
                  <a:schemeClr val="accent5"/>
                </a:solidFill>
                <a:latin typeface="Arial" pitchFamily="34" charset="0"/>
                <a:ea typeface="+mj-ea"/>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320675" y="5048251"/>
            <a:ext cx="8507413" cy="884164"/>
          </a:xfrm>
        </p:spPr>
        <p:txBody>
          <a:bodyPr vert="horz" lIns="0" tIns="0" rIns="0" bIns="0" rtlCol="0">
            <a:normAutofit/>
          </a:bodyPr>
          <a:lstStyle>
            <a:lvl1pPr marL="0" indent="0" algn="l" defTabSz="914400" rtl="0" eaLnBrk="1" latinLnBrk="0" hangingPunct="1">
              <a:spcBef>
                <a:spcPct val="20000"/>
              </a:spcBef>
              <a:buClr>
                <a:schemeClr val="accent1"/>
              </a:buClr>
              <a:buFont typeface="Wingdings" charset="2"/>
              <a:buNone/>
              <a:defRPr lang="en-US" sz="1800" kern="1200" dirty="0" smtClean="0">
                <a:solidFill>
                  <a:schemeClr val="tx1">
                    <a:tint val="75000"/>
                  </a:schemeClr>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pic>
        <p:nvPicPr>
          <p:cNvPr id="7" name="Picture 6" descr="bar1 top.png"/>
          <p:cNvPicPr>
            <a:picLocks noChangeAspect="1"/>
          </p:cNvPicPr>
          <p:nvPr userDrawn="1"/>
        </p:nvPicPr>
        <p:blipFill>
          <a:blip r:embed="rId3" cstate="print"/>
          <a:stretch>
            <a:fillRect/>
          </a:stretch>
        </p:blipFill>
        <p:spPr>
          <a:xfrm>
            <a:off x="0" y="3163703"/>
            <a:ext cx="9144000" cy="2402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College">
    <p:bg>
      <p:bgPr>
        <a:solidFill>
          <a:schemeClr val="bg1"/>
        </a:solidFill>
        <a:effectLst/>
      </p:bgPr>
    </p:bg>
    <p:spTree>
      <p:nvGrpSpPr>
        <p:cNvPr id="1" name=""/>
        <p:cNvGrpSpPr/>
        <p:nvPr/>
      </p:nvGrpSpPr>
      <p:grpSpPr>
        <a:xfrm>
          <a:off x="0" y="0"/>
          <a:ext cx="0" cy="0"/>
          <a:chOff x="0" y="0"/>
          <a:chExt cx="0" cy="0"/>
        </a:xfrm>
      </p:grpSpPr>
      <p:sp>
        <p:nvSpPr>
          <p:cNvPr id="12" name="Picture Placeholder 2"/>
          <p:cNvSpPr>
            <a:spLocks noGrp="1" noChangeAspect="1"/>
          </p:cNvSpPr>
          <p:nvPr>
            <p:ph type="pic" sz="quarter" idx="13"/>
          </p:nvPr>
        </p:nvSpPr>
        <p:spPr>
          <a:xfrm>
            <a:off x="0" y="-1"/>
            <a:ext cx="6344631" cy="3163824"/>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2000" kern="1200" dirty="0">
                <a:solidFill>
                  <a:schemeClr val="tx1">
                    <a:tint val="75000"/>
                  </a:schemeClr>
                </a:solidFill>
                <a:latin typeface="+mn-lt"/>
                <a:ea typeface="+mn-ea"/>
                <a:cs typeface="+mn-cs"/>
              </a:defRPr>
            </a:lvl1pPr>
          </a:lstStyle>
          <a:p>
            <a:endParaRPr lang="en-US" dirty="0"/>
          </a:p>
        </p:txBody>
      </p:sp>
      <p:cxnSp>
        <p:nvCxnSpPr>
          <p:cNvPr id="8" name="Straight Connector 7"/>
          <p:cNvCxnSpPr/>
          <p:nvPr userDrawn="1"/>
        </p:nvCxnSpPr>
        <p:spPr>
          <a:xfrm>
            <a:off x="6332687" y="0"/>
            <a:ext cx="0" cy="31917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pic>
        <p:nvPicPr>
          <p:cNvPr id="13" name="Picture 12" descr="bar1 top.png"/>
          <p:cNvPicPr>
            <a:picLocks noChangeAspect="1"/>
          </p:cNvPicPr>
          <p:nvPr userDrawn="1"/>
        </p:nvPicPr>
        <p:blipFill>
          <a:blip r:embed="rId2" cstate="print"/>
          <a:stretch>
            <a:fillRect/>
          </a:stretch>
        </p:blipFill>
        <p:spPr>
          <a:xfrm>
            <a:off x="0" y="3163703"/>
            <a:ext cx="9144000" cy="240254"/>
          </a:xfrm>
          <a:prstGeom prst="rect">
            <a:avLst/>
          </a:prstGeom>
        </p:spPr>
      </p:pic>
      <p:sp>
        <p:nvSpPr>
          <p:cNvPr id="14" name="Title 1"/>
          <p:cNvSpPr>
            <a:spLocks noGrp="1"/>
          </p:cNvSpPr>
          <p:nvPr>
            <p:ph type="ctrTitle"/>
          </p:nvPr>
        </p:nvSpPr>
        <p:spPr>
          <a:xfrm>
            <a:off x="868680" y="3799984"/>
            <a:ext cx="7959408" cy="1188720"/>
          </a:xfrm>
        </p:spPr>
        <p:txBody>
          <a:bodyPr vert="horz" lIns="0" tIns="0" rIns="0" bIns="0" rtlCol="0" anchor="t">
            <a:normAutofit/>
          </a:bodyPr>
          <a:lstStyle>
            <a:lvl1pPr algn="l" defTabSz="914400" rtl="0" eaLnBrk="1" latinLnBrk="0" hangingPunct="1">
              <a:lnSpc>
                <a:spcPct val="95000"/>
              </a:lnSpc>
              <a:spcBef>
                <a:spcPct val="0"/>
              </a:spcBef>
              <a:buNone/>
              <a:defRPr lang="en-US" sz="3200" kern="1200" dirty="0">
                <a:solidFill>
                  <a:schemeClr val="accent5"/>
                </a:solidFill>
                <a:latin typeface="Arial" pitchFamily="34" charset="0"/>
                <a:ea typeface="+mj-ea"/>
                <a:cs typeface="Arial" pitchFamily="34" charset="0"/>
              </a:defRPr>
            </a:lvl1pPr>
          </a:lstStyle>
          <a:p>
            <a:r>
              <a:rPr lang="en-US" dirty="0"/>
              <a:t>Click to edit Master title style</a:t>
            </a:r>
          </a:p>
        </p:txBody>
      </p:sp>
      <p:sp>
        <p:nvSpPr>
          <p:cNvPr id="16" name="Subtitle 2"/>
          <p:cNvSpPr>
            <a:spLocks noGrp="1"/>
          </p:cNvSpPr>
          <p:nvPr>
            <p:ph type="subTitle" idx="1"/>
          </p:nvPr>
        </p:nvSpPr>
        <p:spPr>
          <a:xfrm>
            <a:off x="236786" y="3799983"/>
            <a:ext cx="535002" cy="1188720"/>
          </a:xfrm>
        </p:spPr>
        <p:txBody>
          <a:bodyPr vert="horz" lIns="0" tIns="0" rIns="0" bIns="0" rtlCol="0" anchor="t">
            <a:normAutofit/>
          </a:bodyPr>
          <a:lstStyle>
            <a:lvl1pPr marL="0" indent="0" algn="r" defTabSz="914400" rtl="0" eaLnBrk="1" latinLnBrk="0" hangingPunct="1">
              <a:lnSpc>
                <a:spcPct val="95000"/>
              </a:lnSpc>
              <a:spcBef>
                <a:spcPct val="0"/>
              </a:spcBef>
              <a:buClr>
                <a:schemeClr val="accent1"/>
              </a:buClr>
              <a:buFont typeface="Wingdings" charset="2"/>
              <a:buNone/>
              <a:defRPr lang="en-US" sz="3200" kern="1200" dirty="0" smtClean="0">
                <a:solidFill>
                  <a:schemeClr val="accent2"/>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a:t>
            </a:r>
          </a:p>
        </p:txBody>
      </p:sp>
      <p:sp>
        <p:nvSpPr>
          <p:cNvPr id="9" name="Picture Placeholder 4"/>
          <p:cNvSpPr>
            <a:spLocks noGrp="1"/>
          </p:cNvSpPr>
          <p:nvPr>
            <p:ph type="pic" sz="quarter" idx="17"/>
          </p:nvPr>
        </p:nvSpPr>
        <p:spPr>
          <a:xfrm>
            <a:off x="6603048" y="494093"/>
            <a:ext cx="2225040" cy="2099054"/>
          </a:xfrm>
          <a:noFill/>
          <a:ln>
            <a:noFill/>
          </a:ln>
          <a:effectLst/>
        </p:spPr>
        <p:txBody>
          <a:bodyPr/>
          <a:lstStyle>
            <a:lvl1pPr>
              <a:defRPr>
                <a:ln>
                  <a:noFill/>
                </a:ln>
              </a:defRPr>
            </a:lvl1pPr>
          </a:lstStyle>
          <a:p>
            <a:endParaRPr lang="en-US" dirty="0"/>
          </a:p>
        </p:txBody>
      </p:sp>
      <p:pic>
        <p:nvPicPr>
          <p:cNvPr id="10" name="Picture 9" descr="ellucian logo_blend (01).png"/>
          <p:cNvPicPr>
            <a:picLocks noChangeAspect="1"/>
          </p:cNvPicPr>
          <p:nvPr userDrawn="1"/>
        </p:nvPicPr>
        <p:blipFill>
          <a:blip r:embed="rId3" cstate="print"/>
          <a:stretch>
            <a:fillRect/>
          </a:stretch>
        </p:blipFill>
        <p:spPr>
          <a:xfrm>
            <a:off x="6990144" y="6355815"/>
            <a:ext cx="1837944" cy="41169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Option">
    <p:bg>
      <p:bgPr>
        <a:solidFill>
          <a:schemeClr val="bg1"/>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0" y="-1"/>
            <a:ext cx="9144000" cy="3163824"/>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2000" kern="1200" dirty="0">
                <a:solidFill>
                  <a:schemeClr val="tx1">
                    <a:tint val="75000"/>
                  </a:schemeClr>
                </a:solidFill>
                <a:latin typeface="+mn-lt"/>
                <a:ea typeface="+mn-ea"/>
                <a:cs typeface="+mn-cs"/>
              </a:defRPr>
            </a:lvl1pPr>
          </a:lstStyle>
          <a:p>
            <a:endParaRPr lang="en-US" dirty="0"/>
          </a:p>
        </p:txBody>
      </p:sp>
      <p:sp>
        <p:nvSpPr>
          <p:cNvPr id="2" name="Title 1"/>
          <p:cNvSpPr>
            <a:spLocks noGrp="1"/>
          </p:cNvSpPr>
          <p:nvPr>
            <p:ph type="ctrTitle"/>
          </p:nvPr>
        </p:nvSpPr>
        <p:spPr>
          <a:xfrm>
            <a:off x="2002536" y="2709013"/>
            <a:ext cx="7141464" cy="694944"/>
          </a:xfrm>
          <a:solidFill>
            <a:schemeClr val="bg1"/>
          </a:solidFill>
        </p:spPr>
        <p:txBody>
          <a:bodyPr vert="horz" lIns="182880" tIns="0" rIns="182880" bIns="0" rtlCol="0" anchor="ctr" anchorCtr="0">
            <a:normAutofit/>
          </a:bodyPr>
          <a:lstStyle>
            <a:lvl1pPr algn="l" defTabSz="914400" rtl="0" eaLnBrk="1" latinLnBrk="0" hangingPunct="1">
              <a:lnSpc>
                <a:spcPct val="85000"/>
              </a:lnSpc>
              <a:spcBef>
                <a:spcPct val="0"/>
              </a:spcBef>
              <a:buNone/>
              <a:defRPr lang="en-US" sz="2400" kern="1200" dirty="0" smtClean="0">
                <a:solidFill>
                  <a:srgbClr val="404041"/>
                </a:solidFill>
                <a:latin typeface="Arial" pitchFamily="34" charset="0"/>
                <a:ea typeface="+mj-ea"/>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2002536" y="4709160"/>
            <a:ext cx="7141464" cy="587229"/>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1800" kern="1200" dirty="0" smtClean="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pic>
        <p:nvPicPr>
          <p:cNvPr id="14" name="Picture 13" descr="bar1 top.png"/>
          <p:cNvPicPr>
            <a:picLocks noChangeAspect="1"/>
          </p:cNvPicPr>
          <p:nvPr userDrawn="1"/>
        </p:nvPicPr>
        <p:blipFill>
          <a:blip r:embed="rId2" cstate="print"/>
          <a:stretch>
            <a:fillRect/>
          </a:stretch>
        </p:blipFill>
        <p:spPr>
          <a:xfrm>
            <a:off x="0" y="3163703"/>
            <a:ext cx="9144000" cy="240254"/>
          </a:xfrm>
          <a:prstGeom prst="rect">
            <a:avLst/>
          </a:prstGeom>
        </p:spPr>
      </p:pic>
      <p:pic>
        <p:nvPicPr>
          <p:cNvPr id="8" name="Picture 7" descr="ellucian logo_blend (01).png"/>
          <p:cNvPicPr>
            <a:picLocks noChangeAspect="1"/>
          </p:cNvPicPr>
          <p:nvPr userDrawn="1"/>
        </p:nvPicPr>
        <p:blipFill>
          <a:blip r:embed="rId3" cstate="print"/>
          <a:stretch>
            <a:fillRect/>
          </a:stretch>
        </p:blipFill>
        <p:spPr>
          <a:xfrm>
            <a:off x="6990144" y="6355815"/>
            <a:ext cx="1837944" cy="41169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College option">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1" y="4597017"/>
            <a:ext cx="4256088" cy="587229"/>
          </a:xfrm>
        </p:spPr>
        <p:txBody>
          <a:bodyPr vert="horz" lIns="0" tIns="0" rIns="0" bIns="0" rtlCol="0">
            <a:normAutofit/>
          </a:bodyPr>
          <a:lstStyle>
            <a:lvl1pPr marL="0" indent="0" algn="l" defTabSz="914400" rtl="0" eaLnBrk="1" latinLnBrk="0" hangingPunct="1">
              <a:spcBef>
                <a:spcPct val="20000"/>
              </a:spcBef>
              <a:buClr>
                <a:schemeClr val="accent1"/>
              </a:buClr>
              <a:buFont typeface="Wingdings" charset="2"/>
              <a:buNone/>
              <a:defRPr lang="en-US" sz="1400" kern="1200" dirty="0" smtClean="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Picture Placeholder 4"/>
          <p:cNvSpPr>
            <a:spLocks noGrp="1"/>
          </p:cNvSpPr>
          <p:nvPr>
            <p:ph type="pic" sz="quarter" idx="16"/>
          </p:nvPr>
        </p:nvSpPr>
        <p:spPr>
          <a:xfrm>
            <a:off x="320675" y="4384606"/>
            <a:ext cx="2225040" cy="2099054"/>
          </a:xfrm>
          <a:noFill/>
          <a:ln>
            <a:noFill/>
          </a:ln>
          <a:effectLst/>
        </p:spPr>
        <p:txBody>
          <a:bodyPr/>
          <a:lstStyle>
            <a:lvl1pPr>
              <a:defRPr>
                <a:ln>
                  <a:noFill/>
                </a:ln>
              </a:defRPr>
            </a:lvl1pPr>
          </a:lstStyle>
          <a:p>
            <a:endParaRPr lang="en-US" dirty="0"/>
          </a:p>
        </p:txBody>
      </p:sp>
      <p:sp>
        <p:nvSpPr>
          <p:cNvPr id="14"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sp>
        <p:nvSpPr>
          <p:cNvPr id="11" name="Picture Placeholder 2"/>
          <p:cNvSpPr>
            <a:spLocks noGrp="1"/>
          </p:cNvSpPr>
          <p:nvPr>
            <p:ph type="pic" sz="quarter" idx="13"/>
          </p:nvPr>
        </p:nvSpPr>
        <p:spPr>
          <a:xfrm>
            <a:off x="0" y="-1"/>
            <a:ext cx="9144000" cy="3163824"/>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2000" kern="1200" dirty="0">
                <a:solidFill>
                  <a:schemeClr val="tx1">
                    <a:tint val="75000"/>
                  </a:schemeClr>
                </a:solidFill>
                <a:latin typeface="+mn-lt"/>
                <a:ea typeface="+mn-ea"/>
                <a:cs typeface="+mn-cs"/>
              </a:defRPr>
            </a:lvl1pPr>
          </a:lstStyle>
          <a:p>
            <a:endParaRPr lang="en-US" dirty="0"/>
          </a:p>
        </p:txBody>
      </p:sp>
      <p:pic>
        <p:nvPicPr>
          <p:cNvPr id="12" name="Picture 11" descr="bar1 top.png"/>
          <p:cNvPicPr>
            <a:picLocks noChangeAspect="1"/>
          </p:cNvPicPr>
          <p:nvPr userDrawn="1"/>
        </p:nvPicPr>
        <p:blipFill>
          <a:blip r:embed="rId2" cstate="print"/>
          <a:stretch>
            <a:fillRect/>
          </a:stretch>
        </p:blipFill>
        <p:spPr>
          <a:xfrm>
            <a:off x="0" y="3163703"/>
            <a:ext cx="9144000" cy="240254"/>
          </a:xfrm>
          <a:prstGeom prst="rect">
            <a:avLst/>
          </a:prstGeom>
        </p:spPr>
      </p:pic>
      <p:sp>
        <p:nvSpPr>
          <p:cNvPr id="2" name="Title 1"/>
          <p:cNvSpPr>
            <a:spLocks noGrp="1"/>
          </p:cNvSpPr>
          <p:nvPr>
            <p:ph type="ctrTitle"/>
          </p:nvPr>
        </p:nvSpPr>
        <p:spPr>
          <a:xfrm>
            <a:off x="2002536" y="2703957"/>
            <a:ext cx="7141464" cy="694944"/>
          </a:xfrm>
          <a:solidFill>
            <a:schemeClr val="bg1"/>
          </a:solidFill>
        </p:spPr>
        <p:txBody>
          <a:bodyPr vert="horz" lIns="182880" tIns="0" rIns="182880" bIns="0" rtlCol="0" anchor="ctr" anchorCtr="0">
            <a:normAutofit/>
          </a:bodyPr>
          <a:lstStyle>
            <a:lvl1pPr algn="l" defTabSz="914400" rtl="0" eaLnBrk="1" latinLnBrk="0" hangingPunct="1">
              <a:lnSpc>
                <a:spcPct val="85000"/>
              </a:lnSpc>
              <a:spcBef>
                <a:spcPct val="0"/>
              </a:spcBef>
              <a:buNone/>
              <a:defRPr lang="en-US" sz="2400" kern="1200" dirty="0" smtClean="0">
                <a:solidFill>
                  <a:srgbClr val="404041"/>
                </a:solidFill>
                <a:latin typeface="Arial" pitchFamily="34" charset="0"/>
                <a:ea typeface="+mj-ea"/>
                <a:cs typeface="Arial" pitchFamily="34" charset="0"/>
              </a:defRPr>
            </a:lvl1pPr>
          </a:lstStyle>
          <a:p>
            <a:r>
              <a:rPr lang="en-US" dirty="0"/>
              <a:t>Click to edit Master title style</a:t>
            </a:r>
          </a:p>
        </p:txBody>
      </p:sp>
      <p:pic>
        <p:nvPicPr>
          <p:cNvPr id="9" name="Picture 8" descr="ellucian logo_blend (01).png"/>
          <p:cNvPicPr>
            <a:picLocks noChangeAspect="1"/>
          </p:cNvPicPr>
          <p:nvPr userDrawn="1"/>
        </p:nvPicPr>
        <p:blipFill>
          <a:blip r:embed="rId3" cstate="print"/>
          <a:stretch>
            <a:fillRect/>
          </a:stretch>
        </p:blipFill>
        <p:spPr>
          <a:xfrm>
            <a:off x="6990144" y="6355815"/>
            <a:ext cx="1837944" cy="41169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0675" y="1463040"/>
            <a:ext cx="4175125" cy="4816990"/>
          </a:xfrm>
        </p:spPr>
        <p:txBody>
          <a:bodyPr>
            <a:normAutofit/>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sz="2000"/>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sz="1800"/>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sz="1600"/>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sz="1600"/>
            </a:lvl5pPr>
            <a:lvl6pPr>
              <a:defRPr sz="1800"/>
            </a:lvl6pPr>
            <a:lvl7pPr>
              <a:defRPr sz="1800"/>
            </a:lvl7pPr>
            <a:lvl8pPr>
              <a:defRPr sz="1800"/>
            </a:lvl8pPr>
            <a:lvl9pPr>
              <a:defRPr sz="1800"/>
            </a:lvl9p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p:txBody>
      </p:sp>
      <p:sp>
        <p:nvSpPr>
          <p:cNvPr id="4" name="Content Placeholder 3"/>
          <p:cNvSpPr>
            <a:spLocks noGrp="1"/>
          </p:cNvSpPr>
          <p:nvPr>
            <p:ph sz="half" idx="2"/>
          </p:nvPr>
        </p:nvSpPr>
        <p:spPr>
          <a:xfrm>
            <a:off x="4713288" y="1463040"/>
            <a:ext cx="4114800" cy="4816990"/>
          </a:xfrm>
        </p:spPr>
        <p:txBody>
          <a:bodyPr>
            <a:normAutofit/>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lang="en-US" sz="2000" kern="1200" noProof="0">
                <a:solidFill>
                  <a:schemeClr val="tx2"/>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sz="2000"/>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sz="1800"/>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sz="1600"/>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sz="1600"/>
            </a:lvl5pPr>
            <a:lvl6pPr>
              <a:defRPr sz="1800"/>
            </a:lvl6pPr>
            <a:lvl7pPr>
              <a:defRPr sz="1800"/>
            </a:lvl7pPr>
            <a:lvl8pPr>
              <a:defRPr sz="1800"/>
            </a:lvl8pPr>
            <a:lvl9pPr>
              <a:defRPr sz="1800"/>
            </a:lvl9p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a:p>
            <a:pPr lvl="4"/>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0675" y="1463040"/>
            <a:ext cx="4176713" cy="639762"/>
          </a:xfrm>
        </p:spPr>
        <p:txBody>
          <a:bodyPr vert="horz" lIns="0" tIns="0" rIns="0" bIns="0" rtlCol="0">
            <a:normAutofit/>
          </a:bodyPr>
          <a:lstStyle>
            <a:lvl1pPr marL="0" indent="0">
              <a:buNone/>
              <a:defRPr lang="en-US" sz="2400" kern="1200" noProof="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
                <a:srgbClr val="812064"/>
              </a:buClr>
              <a:buSzTx/>
              <a:buFontTx/>
              <a:buNone/>
              <a:tabLst/>
            </a:pPr>
            <a:r>
              <a:rPr lang="en-US" dirty="0"/>
              <a:t>Click to edit Master text styles</a:t>
            </a:r>
          </a:p>
        </p:txBody>
      </p:sp>
      <p:sp>
        <p:nvSpPr>
          <p:cNvPr id="4" name="Content Placeholder 3"/>
          <p:cNvSpPr>
            <a:spLocks noGrp="1"/>
          </p:cNvSpPr>
          <p:nvPr>
            <p:ph sz="half" idx="2"/>
          </p:nvPr>
        </p:nvSpPr>
        <p:spPr>
          <a:xfrm>
            <a:off x="320675" y="1966826"/>
            <a:ext cx="4176713" cy="424559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63040"/>
            <a:ext cx="4183063" cy="639762"/>
          </a:xfrm>
        </p:spPr>
        <p:txBody>
          <a:bodyPr vert="horz" lIns="0" tIns="0" rIns="0" bIns="0" rtlCol="0">
            <a:normAutofit/>
          </a:bodyPr>
          <a:lstStyle>
            <a:lvl1pPr marL="0" indent="0">
              <a:buNone/>
              <a:defRPr lang="en-US" sz="2400" kern="1200" noProof="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ct val="20000"/>
              </a:spcBef>
              <a:spcAft>
                <a:spcPts val="0"/>
              </a:spcAft>
              <a:buClr>
                <a:srgbClr val="812064"/>
              </a:buClr>
              <a:buSzTx/>
              <a:buFontTx/>
              <a:buNone/>
              <a:tabLst/>
            </a:pPr>
            <a:r>
              <a:rPr lang="en-US" dirty="0"/>
              <a:t>Click to edit Master text styles</a:t>
            </a:r>
          </a:p>
        </p:txBody>
      </p:sp>
      <p:sp>
        <p:nvSpPr>
          <p:cNvPr id="6" name="Content Placeholder 5"/>
          <p:cNvSpPr>
            <a:spLocks noGrp="1"/>
          </p:cNvSpPr>
          <p:nvPr>
            <p:ph sz="quarter" idx="4"/>
          </p:nvPr>
        </p:nvSpPr>
        <p:spPr>
          <a:xfrm>
            <a:off x="4645025" y="1966826"/>
            <a:ext cx="4183063" cy="424559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163513" y="1380227"/>
            <a:ext cx="8799512" cy="5012426"/>
          </a:xfrm>
        </p:spPr>
        <p:txBody>
          <a:bodyPr>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 typeface="Wingdings" charset="2"/>
              <a:buNone/>
              <a:tabLst/>
              <a:def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descr="e.png"/>
          <p:cNvPicPr>
            <a:picLocks noChangeAspect="1"/>
          </p:cNvPicPr>
          <p:nvPr userDrawn="1"/>
        </p:nvPicPr>
        <p:blipFill>
          <a:blip r:embed="rId3" cstate="print"/>
          <a:srcRect l="12099" b="4268"/>
          <a:stretch>
            <a:fillRect/>
          </a:stretch>
        </p:blipFill>
        <p:spPr>
          <a:xfrm>
            <a:off x="0" y="4465317"/>
            <a:ext cx="1840621" cy="2392683"/>
          </a:xfrm>
          <a:prstGeom prst="rect">
            <a:avLst/>
          </a:prstGeom>
        </p:spPr>
      </p:pic>
    </p:spTree>
    <p:extLst>
      <p:ext uri="{BB962C8B-B14F-4D97-AF65-F5344CB8AC3E}">
        <p14:creationId xmlns:p14="http://schemas.microsoft.com/office/powerpoint/2010/main" val="884836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815499" y="6211094"/>
            <a:ext cx="2133600" cy="416227"/>
          </a:xfrm>
          <a:prstGeom prst="rect">
            <a:avLst/>
          </a:prstGeom>
        </p:spPr>
        <p:txBody>
          <a:bodyPr vert="horz" wrap="none" lIns="91440" tIns="0" rIns="91440" bIns="0" rtlCol="0" anchor="b"/>
          <a:lstStyle>
            <a:lvl1pPr algn="r">
              <a:defRPr sz="1000" b="0" i="0">
                <a:solidFill>
                  <a:schemeClr val="tx1">
                    <a:lumMod val="50000"/>
                    <a:lumOff val="50000"/>
                  </a:schemeClr>
                </a:solidFill>
                <a:latin typeface="+mn-lt"/>
                <a:cs typeface="Helvetica Light"/>
              </a:defRPr>
            </a:lvl1pPr>
          </a:lstStyle>
          <a:p>
            <a:endParaRPr lang="en-US" dirty="0">
              <a:solidFill>
                <a:prstClr val="black">
                  <a:lumMod val="50000"/>
                  <a:lumOff val="50000"/>
                </a:prstClr>
              </a:solidFill>
              <a:latin typeface="Calibri"/>
            </a:endParaRPr>
          </a:p>
        </p:txBody>
      </p:sp>
      <p:sp>
        <p:nvSpPr>
          <p:cNvPr id="16" name="Title Placeholder 26"/>
          <p:cNvSpPr>
            <a:spLocks noGrp="1"/>
          </p:cNvSpPr>
          <p:nvPr>
            <p:ph type="title"/>
          </p:nvPr>
        </p:nvSpPr>
        <p:spPr>
          <a:xfrm>
            <a:off x="228600" y="213413"/>
            <a:ext cx="8686800" cy="1009358"/>
          </a:xfrm>
          <a:prstGeom prst="rect">
            <a:avLst/>
          </a:prstGeom>
        </p:spPr>
        <p:txBody>
          <a:bodyPr vert="horz" lIns="182880" tIns="45720" rIns="182880" bIns="45720" rtlCol="0" anchor="b">
            <a:normAutofit/>
          </a:bodyPr>
          <a:lstStyle>
            <a:lvl1pPr>
              <a:defRPr/>
            </a:lvl1pPr>
          </a:lstStyle>
          <a:p>
            <a:endParaRPr lang="en-US" dirty="0"/>
          </a:p>
        </p:txBody>
      </p:sp>
      <p:sp>
        <p:nvSpPr>
          <p:cNvPr id="9" name="Content Placeholder 2"/>
          <p:cNvSpPr>
            <a:spLocks noGrp="1"/>
          </p:cNvSpPr>
          <p:nvPr>
            <p:ph sz="quarter" idx="11"/>
          </p:nvPr>
        </p:nvSpPr>
        <p:spPr>
          <a:xfrm>
            <a:off x="228600" y="1540986"/>
            <a:ext cx="8686800" cy="467010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
          </p:nvPr>
        </p:nvSpPr>
        <p:spPr>
          <a:xfrm>
            <a:off x="8517248" y="117150"/>
            <a:ext cx="626751" cy="365125"/>
          </a:xfrm>
          <a:prstGeom prst="rect">
            <a:avLst/>
          </a:prstGeom>
          <a:noFill/>
        </p:spPr>
        <p:txBody>
          <a:bodyPr vert="horz" lIns="91440" tIns="45720" rIns="91440" bIns="45720" rtlCol="0" anchor="ctr"/>
          <a:lstStyle>
            <a:lvl1pPr algn="ctr">
              <a:defRPr sz="1800">
                <a:solidFill>
                  <a:schemeClr val="bg1"/>
                </a:solidFill>
              </a:defRPr>
            </a:lvl1pPr>
          </a:lstStyle>
          <a:p>
            <a:fld id="{2BB9C343-9BC3-464C-ADA4-E1BC7DD0A737}" type="slidenum">
              <a:rPr lang="en-US" smtClean="0"/>
              <a:pPr/>
              <a:t>‹#›</a:t>
            </a:fld>
            <a:endParaRPr lang="en-US" dirty="0"/>
          </a:p>
        </p:txBody>
      </p:sp>
    </p:spTree>
    <p:extLst>
      <p:ext uri="{BB962C8B-B14F-4D97-AF65-F5344CB8AC3E}">
        <p14:creationId xmlns:p14="http://schemas.microsoft.com/office/powerpoint/2010/main" val="83405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vert="horz" lIns="0" tIns="0" rIns="0" bIns="0" rtlCol="0">
            <a:normAutofit/>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5p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20675" y="1949570"/>
            <a:ext cx="8507413" cy="4400896"/>
          </a:xfrm>
        </p:spPr>
        <p:txBody>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None/>
              <a:tabLst/>
              <a:defRPr/>
            </a:lvl5p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p:txBody>
      </p:sp>
      <p:sp>
        <p:nvSpPr>
          <p:cNvPr id="8" name="Text Placeholder 7"/>
          <p:cNvSpPr>
            <a:spLocks noGrp="1"/>
          </p:cNvSpPr>
          <p:nvPr>
            <p:ph type="body" sz="quarter" idx="13" hasCustomPrompt="1"/>
          </p:nvPr>
        </p:nvSpPr>
        <p:spPr>
          <a:xfrm>
            <a:off x="320675" y="1467061"/>
            <a:ext cx="8507413" cy="482600"/>
          </a:xfrm>
        </p:spPr>
        <p:txBody>
          <a:bodyPr>
            <a:normAutofit/>
          </a:bodyPr>
          <a:lstStyle>
            <a:lvl1pPr marL="0" indent="0">
              <a:buFontTx/>
              <a:buNone/>
              <a:defRPr sz="2400">
                <a:solidFill>
                  <a:schemeClr val="accent1"/>
                </a:solidFill>
              </a:defRPr>
            </a:lvl1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hasCustomPrompt="1"/>
          </p:nvPr>
        </p:nvSpPr>
        <p:spPr>
          <a:xfrm>
            <a:off x="2864508" y="2096219"/>
            <a:ext cx="5963579" cy="4019909"/>
          </a:xfrm>
        </p:spPr>
        <p:txBody>
          <a:bodyPr/>
          <a:lstStyle>
            <a:lvl1pPr>
              <a:spcBef>
                <a:spcPts val="1200"/>
              </a:spcBef>
              <a:spcAft>
                <a:spcPts val="600"/>
              </a:spcAft>
              <a:buFontTx/>
              <a:buNone/>
              <a:defRPr lang="en-US" sz="1800" kern="1200" noProof="0" dirty="0" smtClean="0">
                <a:solidFill>
                  <a:schemeClr val="tx2"/>
                </a:solidFill>
                <a:latin typeface="+mn-lt"/>
                <a:ea typeface="+mn-ea"/>
                <a:cs typeface="+mn-cs"/>
              </a:defRPr>
            </a:lvl1pPr>
            <a:lvl2pPr marL="0" indent="0">
              <a:buFontTx/>
              <a:buNone/>
              <a:defRPr sz="1800"/>
            </a:lvl2pPr>
            <a:lvl3pPr marL="354013" indent="-354013">
              <a:buClr>
                <a:schemeClr val="accent1"/>
              </a:buClr>
              <a:defRPr sz="1800"/>
            </a:lvl3pPr>
            <a:lvl4pPr marL="681038" indent="-309563">
              <a:buClr>
                <a:schemeClr val="tx2"/>
              </a:buClr>
              <a:defRPr sz="1600"/>
            </a:lvl4pPr>
            <a:lvl5pPr marL="1009650" indent="-301625">
              <a:buClr>
                <a:schemeClr val="accent2"/>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1" hasCustomPrompt="1"/>
          </p:nvPr>
        </p:nvSpPr>
        <p:spPr>
          <a:xfrm>
            <a:off x="2855343" y="1479704"/>
            <a:ext cx="5972745" cy="434975"/>
          </a:xfrm>
        </p:spPr>
        <p:txBody>
          <a:bodyPr>
            <a:normAutofit/>
          </a:bodyPr>
          <a:lstStyle>
            <a:lvl1pPr>
              <a:buFontTx/>
              <a:buNone/>
              <a:defRPr lang="en-US" sz="2000" u="none" kern="1200" noProof="0" dirty="0" smtClean="0">
                <a:solidFill>
                  <a:srgbClr val="4F2361"/>
                </a:solidFill>
                <a:latin typeface="+mn-lt"/>
                <a:ea typeface="+mn-ea"/>
                <a:cs typeface="+mn-cs"/>
              </a:defRPr>
            </a:lvl1pPr>
          </a:lstStyle>
          <a:p>
            <a:pPr lvl="0"/>
            <a:r>
              <a:rPr lang="en-US" dirty="0"/>
              <a:t>CLICK TO EDIT MASTER TEXT STYLES</a:t>
            </a:r>
          </a:p>
        </p:txBody>
      </p:sp>
      <p:cxnSp>
        <p:nvCxnSpPr>
          <p:cNvPr id="11" name="Straight Connector 10"/>
          <p:cNvCxnSpPr/>
          <p:nvPr userDrawn="1"/>
        </p:nvCxnSpPr>
        <p:spPr>
          <a:xfrm>
            <a:off x="2872596" y="1837432"/>
            <a:ext cx="595549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hasCustomPrompt="1"/>
          </p:nvPr>
        </p:nvSpPr>
        <p:spPr>
          <a:xfrm>
            <a:off x="2864508" y="1496957"/>
            <a:ext cx="5963579" cy="4558790"/>
          </a:xfrm>
        </p:spPr>
        <p:txBody>
          <a:bodyPr/>
          <a:lstStyle>
            <a:lvl1pPr marL="0" indent="0">
              <a:spcBef>
                <a:spcPts val="1200"/>
              </a:spcBef>
              <a:spcAft>
                <a:spcPts val="600"/>
              </a:spcAft>
              <a:buFontTx/>
              <a:buNone/>
              <a:defRPr lang="en-US" sz="1800" kern="1200" noProof="0" dirty="0" smtClean="0">
                <a:solidFill>
                  <a:schemeClr val="tx2"/>
                </a:solidFill>
                <a:latin typeface="+mn-lt"/>
                <a:ea typeface="+mn-ea"/>
                <a:cs typeface="+mn-cs"/>
              </a:defRPr>
            </a:lvl1pPr>
            <a:lvl2pPr marL="0" indent="0">
              <a:buFontTx/>
              <a:buNone/>
              <a:defRPr sz="1100"/>
            </a:lvl2pPr>
            <a:lvl3pPr marL="354013" indent="-354013">
              <a:buClr>
                <a:schemeClr val="accent1"/>
              </a:buClr>
              <a:defRPr sz="1800"/>
            </a:lvl3pPr>
            <a:lvl4pPr marL="681038" indent="-309563">
              <a:buClr>
                <a:schemeClr val="tx2"/>
              </a:buClr>
              <a:defRPr sz="1600"/>
            </a:lvl4pPr>
            <a:lvl5pPr marL="1009650" indent="-301625">
              <a:buClr>
                <a:schemeClr val="accent2"/>
              </a:buClr>
              <a:defRPr sz="1500"/>
            </a:lvl5pPr>
          </a:lstStyle>
          <a:p>
            <a:pPr lvl="0"/>
            <a:r>
              <a:rPr lang="en-US" dirty="0"/>
              <a:t>CLICK TO EDIT MASTER TEXT STYLES</a:t>
            </a:r>
          </a:p>
          <a:p>
            <a:pPr lvl="1"/>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863970" y="1463040"/>
            <a:ext cx="5964118" cy="4887426"/>
          </a:xfrm>
        </p:spPr>
        <p:txBody>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lvl5p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p:txBody>
      </p:sp>
      <p:sp>
        <p:nvSpPr>
          <p:cNvPr id="7" name="Picture Placeholder 4"/>
          <p:cNvSpPr>
            <a:spLocks noGrp="1"/>
          </p:cNvSpPr>
          <p:nvPr>
            <p:ph type="pic" sz="quarter" idx="16"/>
          </p:nvPr>
        </p:nvSpPr>
        <p:spPr>
          <a:xfrm>
            <a:off x="0" y="1216326"/>
            <a:ext cx="2493034" cy="5641674"/>
          </a:xfrm>
        </p:spPr>
        <p:txBody>
          <a:bodyPr vert="horz" lIns="182880" tIns="0" rIns="0" bIns="0" rtlCol="0">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 typeface="Wingdings" charset="2"/>
              <a:buNone/>
              <a:tabLst/>
              <a:defRPr lang="en-US" sz="2000" kern="1200" noProof="0" dirty="0">
                <a:solidFill>
                  <a:schemeClr val="tx1">
                    <a:tint val="75000"/>
                  </a:schemeClr>
                </a:solidFill>
                <a:latin typeface="+mn-lt"/>
                <a:ea typeface="+mn-ea"/>
                <a:cs typeface="+mn-cs"/>
              </a:defRPr>
            </a:lvl1pPr>
          </a:lstStyle>
          <a:p>
            <a:r>
              <a:rPr lang="en-US" dirty="0"/>
              <a:t>Drag picture to placeholder or click icon to add</a:t>
            </a:r>
          </a:p>
        </p:txBody>
      </p:sp>
      <p:sp>
        <p:nvSpPr>
          <p:cNvPr id="9" name="Slide Number Placeholder 5"/>
          <p:cNvSpPr txBox="1">
            <a:spLocks/>
          </p:cNvSpPr>
          <p:nvPr userDrawn="1"/>
        </p:nvSpPr>
        <p:spPr>
          <a:xfrm>
            <a:off x="4535361" y="6666339"/>
            <a:ext cx="125034" cy="123111"/>
          </a:xfrm>
          <a:prstGeom prst="rect">
            <a:avLst/>
          </a:prstGeom>
        </p:spPr>
        <p:txBody>
          <a:bodyPr vert="horz" wrap="none" lIns="0" tIns="0" rIns="0" bIns="0" rtlCol="0" anchor="b">
            <a:spAutoFit/>
          </a:bodyPr>
          <a:lstStyle>
            <a:lvl1pPr algn="r">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1EE65-1240-4484-ACA0-E402BE23F397}" type="slidenum">
              <a:rPr kumimoji="0" lang="en-US" sz="8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863970" y="1463040"/>
            <a:ext cx="5964118" cy="4887426"/>
          </a:xfrm>
        </p:spPr>
        <p:txBody>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lvl5p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p:txBody>
      </p:sp>
      <p:sp>
        <p:nvSpPr>
          <p:cNvPr id="5" name="Picture Placeholder 4"/>
          <p:cNvSpPr>
            <a:spLocks noGrp="1"/>
          </p:cNvSpPr>
          <p:nvPr>
            <p:ph type="pic" sz="quarter" idx="16"/>
          </p:nvPr>
        </p:nvSpPr>
        <p:spPr>
          <a:xfrm>
            <a:off x="320675" y="1549400"/>
            <a:ext cx="2240280" cy="2240280"/>
          </a:xfrm>
        </p:spPr>
        <p:txBody>
          <a:bodyPr vert="horz" lIns="182880" tIns="0" rIns="0" bIns="0" rtlCol="0">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 typeface="Wingdings" charset="2"/>
              <a:buNone/>
              <a:tabLst/>
              <a:defRPr lang="en-US" sz="2000" kern="1200" noProof="0" dirty="0">
                <a:solidFill>
                  <a:schemeClr val="tx1">
                    <a:tint val="75000"/>
                  </a:schemeClr>
                </a:solidFill>
                <a:latin typeface="+mn-lt"/>
                <a:ea typeface="+mn-ea"/>
                <a:cs typeface="+mn-cs"/>
              </a:defRPr>
            </a:lvl1pPr>
          </a:lstStyle>
          <a:p>
            <a:r>
              <a:rPr lang="en-US" dirty="0"/>
              <a:t>Drag picture to placeholder or click icon to add</a:t>
            </a:r>
          </a:p>
        </p:txBody>
      </p:sp>
      <p:sp>
        <p:nvSpPr>
          <p:cNvPr id="6" name="Picture Placeholder 4"/>
          <p:cNvSpPr>
            <a:spLocks noGrp="1"/>
          </p:cNvSpPr>
          <p:nvPr>
            <p:ph type="pic" sz="quarter" idx="17"/>
          </p:nvPr>
        </p:nvSpPr>
        <p:spPr>
          <a:xfrm>
            <a:off x="320675" y="3978425"/>
            <a:ext cx="2240280" cy="2240280"/>
          </a:xfrm>
        </p:spPr>
        <p:txBody>
          <a:bodyPr vert="horz" lIns="182880" tIns="0" rIns="0" bIns="0" rtlCol="0">
            <a:normAutofit/>
          </a:bodyPr>
          <a:lstStyle>
            <a:lvl1pPr marL="0" marR="0" indent="0" algn="l" defTabSz="914400" rtl="0" eaLnBrk="1" fontAlgn="auto" latinLnBrk="0" hangingPunct="1">
              <a:lnSpc>
                <a:spcPct val="100000"/>
              </a:lnSpc>
              <a:spcBef>
                <a:spcPct val="20000"/>
              </a:spcBef>
              <a:spcAft>
                <a:spcPts val="0"/>
              </a:spcAft>
              <a:buClr>
                <a:schemeClr val="accent1"/>
              </a:buClr>
              <a:buSzTx/>
              <a:buFont typeface="Wingdings" charset="2"/>
              <a:buNone/>
              <a:tabLst/>
              <a:defRPr lang="en-US" sz="2000" kern="1200" noProof="0" dirty="0">
                <a:solidFill>
                  <a:schemeClr val="tx1">
                    <a:tint val="75000"/>
                  </a:schemeClr>
                </a:solidFill>
                <a:latin typeface="+mn-lt"/>
                <a:ea typeface="+mn-ea"/>
                <a:cs typeface="+mn-cs"/>
              </a:defRPr>
            </a:lvl1pPr>
          </a:lstStyle>
          <a:p>
            <a:r>
              <a:rPr lang="en-US" dirty="0"/>
              <a:t>Drag picture to placeholder or click icon to add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1"/>
            <a:ext cx="9144000" cy="3163824"/>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2000" kern="1200" dirty="0">
                <a:solidFill>
                  <a:schemeClr val="tx1">
                    <a:tint val="75000"/>
                  </a:schemeClr>
                </a:solidFill>
                <a:latin typeface="+mn-lt"/>
                <a:ea typeface="+mn-ea"/>
                <a:cs typeface="+mn-cs"/>
              </a:defRPr>
            </a:lvl1pPr>
          </a:lstStyle>
          <a:p>
            <a:endParaRPr lang="en-US" dirty="0"/>
          </a:p>
        </p:txBody>
      </p:sp>
      <p:sp>
        <p:nvSpPr>
          <p:cNvPr id="2" name="Title 1"/>
          <p:cNvSpPr>
            <a:spLocks noGrp="1"/>
          </p:cNvSpPr>
          <p:nvPr>
            <p:ph type="ctrTitle"/>
          </p:nvPr>
        </p:nvSpPr>
        <p:spPr>
          <a:xfrm>
            <a:off x="868680" y="3799984"/>
            <a:ext cx="7959408" cy="1188720"/>
          </a:xfrm>
        </p:spPr>
        <p:txBody>
          <a:bodyPr vert="horz" lIns="0" tIns="0" rIns="0" bIns="0" rtlCol="0" anchor="t">
            <a:normAutofit/>
          </a:bodyPr>
          <a:lstStyle>
            <a:lvl1pPr algn="l" defTabSz="914400" rtl="0" eaLnBrk="1" latinLnBrk="0" hangingPunct="1">
              <a:lnSpc>
                <a:spcPct val="95000"/>
              </a:lnSpc>
              <a:spcBef>
                <a:spcPct val="0"/>
              </a:spcBef>
              <a:buNone/>
              <a:defRPr lang="en-US" sz="3200" kern="1200" dirty="0">
                <a:solidFill>
                  <a:schemeClr val="accent5"/>
                </a:solidFill>
                <a:latin typeface="Arial" pitchFamily="34" charset="0"/>
                <a:ea typeface="+mj-ea"/>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236786" y="3799983"/>
            <a:ext cx="535002" cy="1188720"/>
          </a:xfrm>
        </p:spPr>
        <p:txBody>
          <a:bodyPr vert="horz" lIns="0" tIns="0" rIns="0" bIns="0" rtlCol="0" anchor="t">
            <a:normAutofit/>
          </a:bodyPr>
          <a:lstStyle>
            <a:lvl1pPr marL="0" indent="0" algn="r" defTabSz="914400" rtl="0" eaLnBrk="1" latinLnBrk="0" hangingPunct="1">
              <a:lnSpc>
                <a:spcPct val="95000"/>
              </a:lnSpc>
              <a:spcBef>
                <a:spcPct val="0"/>
              </a:spcBef>
              <a:buClr>
                <a:schemeClr val="accent1"/>
              </a:buClr>
              <a:buFont typeface="Wingdings" charset="2"/>
              <a:buNone/>
              <a:defRPr lang="en-US" sz="3200" kern="1200" dirty="0" smtClean="0">
                <a:solidFill>
                  <a:schemeClr val="accent2"/>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a:t>
            </a:r>
          </a:p>
        </p:txBody>
      </p:sp>
      <p:sp>
        <p:nvSpPr>
          <p:cNvPr id="12"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pic>
        <p:nvPicPr>
          <p:cNvPr id="11" name="Picture 10" descr="bar1 top.png"/>
          <p:cNvPicPr>
            <a:picLocks noChangeAspect="1"/>
          </p:cNvPicPr>
          <p:nvPr userDrawn="1"/>
        </p:nvPicPr>
        <p:blipFill>
          <a:blip r:embed="rId2" cstate="print"/>
          <a:stretch>
            <a:fillRect/>
          </a:stretch>
        </p:blipFill>
        <p:spPr>
          <a:xfrm>
            <a:off x="0" y="3163703"/>
            <a:ext cx="9144000" cy="240254"/>
          </a:xfrm>
          <a:prstGeom prst="rect">
            <a:avLst/>
          </a:prstGeom>
        </p:spPr>
      </p:pic>
      <p:pic>
        <p:nvPicPr>
          <p:cNvPr id="9" name="Picture 8" descr="ellucian logo_blend (01).png"/>
          <p:cNvPicPr>
            <a:picLocks noChangeAspect="1"/>
          </p:cNvPicPr>
          <p:nvPr userDrawn="1"/>
        </p:nvPicPr>
        <p:blipFill>
          <a:blip r:embed="rId3" cstate="print"/>
          <a:stretch>
            <a:fillRect/>
          </a:stretch>
        </p:blipFill>
        <p:spPr>
          <a:xfrm>
            <a:off x="6990144" y="6355815"/>
            <a:ext cx="1837944" cy="41169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College">
    <p:bg>
      <p:bgPr>
        <a:solidFill>
          <a:schemeClr val="bg1"/>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0" y="-1"/>
            <a:ext cx="9144000" cy="3163824"/>
          </a:xfrm>
        </p:spPr>
        <p:txBody>
          <a:bodyPr vert="horz" lIns="182880" tIns="0" rIns="0" bIns="0" rtlCol="0">
            <a:normAutofit/>
          </a:bodyPr>
          <a:lstStyle>
            <a:lvl1pPr marL="0" indent="0" algn="l" defTabSz="914400" rtl="0" eaLnBrk="1" latinLnBrk="0" hangingPunct="1">
              <a:spcBef>
                <a:spcPct val="20000"/>
              </a:spcBef>
              <a:buClr>
                <a:schemeClr val="accent1"/>
              </a:buClr>
              <a:buFont typeface="Wingdings" charset="2"/>
              <a:buNone/>
              <a:defRPr lang="en-US" sz="2000" kern="1200" dirty="0">
                <a:solidFill>
                  <a:schemeClr val="tx1">
                    <a:tint val="75000"/>
                  </a:schemeClr>
                </a:solidFill>
                <a:latin typeface="+mn-lt"/>
                <a:ea typeface="+mn-ea"/>
                <a:cs typeface="+mn-cs"/>
              </a:defRPr>
            </a:lvl1pPr>
          </a:lstStyle>
          <a:p>
            <a:endParaRPr lang="en-US" dirty="0"/>
          </a:p>
        </p:txBody>
      </p:sp>
      <p:sp>
        <p:nvSpPr>
          <p:cNvPr id="11" name="Picture Placeholder 4"/>
          <p:cNvSpPr>
            <a:spLocks noGrp="1"/>
          </p:cNvSpPr>
          <p:nvPr>
            <p:ph type="pic" sz="quarter" idx="16"/>
          </p:nvPr>
        </p:nvSpPr>
        <p:spPr>
          <a:xfrm>
            <a:off x="6602413" y="3799984"/>
            <a:ext cx="2225040" cy="2099054"/>
          </a:xfrm>
          <a:noFill/>
          <a:ln>
            <a:noFill/>
          </a:ln>
          <a:effectLst/>
        </p:spPr>
        <p:txBody>
          <a:bodyPr/>
          <a:lstStyle>
            <a:lvl1pPr>
              <a:defRPr>
                <a:ln>
                  <a:noFill/>
                </a:ln>
              </a:defRPr>
            </a:lvl1pPr>
          </a:lstStyle>
          <a:p>
            <a:endParaRPr lang="en-US" dirty="0"/>
          </a:p>
        </p:txBody>
      </p:sp>
      <p:sp>
        <p:nvSpPr>
          <p:cNvPr id="15"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pic>
        <p:nvPicPr>
          <p:cNvPr id="13" name="Picture 12" descr="bar1 top.png"/>
          <p:cNvPicPr>
            <a:picLocks noChangeAspect="1"/>
          </p:cNvPicPr>
          <p:nvPr userDrawn="1"/>
        </p:nvPicPr>
        <p:blipFill>
          <a:blip r:embed="rId2" cstate="print"/>
          <a:stretch>
            <a:fillRect/>
          </a:stretch>
        </p:blipFill>
        <p:spPr>
          <a:xfrm>
            <a:off x="0" y="3163703"/>
            <a:ext cx="9144000" cy="240254"/>
          </a:xfrm>
          <a:prstGeom prst="rect">
            <a:avLst/>
          </a:prstGeom>
        </p:spPr>
      </p:pic>
      <p:sp>
        <p:nvSpPr>
          <p:cNvPr id="14" name="Title 1"/>
          <p:cNvSpPr>
            <a:spLocks noGrp="1"/>
          </p:cNvSpPr>
          <p:nvPr>
            <p:ph type="ctrTitle"/>
          </p:nvPr>
        </p:nvSpPr>
        <p:spPr>
          <a:xfrm>
            <a:off x="868680" y="3799984"/>
            <a:ext cx="5322570" cy="1188720"/>
          </a:xfrm>
        </p:spPr>
        <p:txBody>
          <a:bodyPr vert="horz" lIns="0" tIns="0" rIns="0" bIns="0" rtlCol="0" anchor="t">
            <a:normAutofit/>
          </a:bodyPr>
          <a:lstStyle>
            <a:lvl1pPr algn="l" defTabSz="914400" rtl="0" eaLnBrk="1" latinLnBrk="0" hangingPunct="1">
              <a:lnSpc>
                <a:spcPct val="95000"/>
              </a:lnSpc>
              <a:spcBef>
                <a:spcPct val="0"/>
              </a:spcBef>
              <a:buNone/>
              <a:defRPr lang="en-US" sz="3200" kern="1200" dirty="0">
                <a:solidFill>
                  <a:schemeClr val="accent5"/>
                </a:solidFill>
                <a:latin typeface="Arial" pitchFamily="34" charset="0"/>
                <a:ea typeface="+mj-ea"/>
                <a:cs typeface="Arial" pitchFamily="34" charset="0"/>
              </a:defRPr>
            </a:lvl1pPr>
          </a:lstStyle>
          <a:p>
            <a:r>
              <a:rPr lang="en-US" dirty="0"/>
              <a:t>Click to edit Master title style</a:t>
            </a:r>
          </a:p>
        </p:txBody>
      </p:sp>
      <p:sp>
        <p:nvSpPr>
          <p:cNvPr id="16" name="Subtitle 2"/>
          <p:cNvSpPr>
            <a:spLocks noGrp="1"/>
          </p:cNvSpPr>
          <p:nvPr>
            <p:ph type="subTitle" idx="1"/>
          </p:nvPr>
        </p:nvSpPr>
        <p:spPr>
          <a:xfrm>
            <a:off x="236786" y="3799983"/>
            <a:ext cx="535002" cy="1188720"/>
          </a:xfrm>
        </p:spPr>
        <p:txBody>
          <a:bodyPr vert="horz" lIns="0" tIns="0" rIns="0" bIns="0" rtlCol="0" anchor="t">
            <a:normAutofit/>
          </a:bodyPr>
          <a:lstStyle>
            <a:lvl1pPr marL="0" indent="0" algn="r" defTabSz="914400" rtl="0" eaLnBrk="1" latinLnBrk="0" hangingPunct="1">
              <a:lnSpc>
                <a:spcPct val="95000"/>
              </a:lnSpc>
              <a:spcBef>
                <a:spcPct val="0"/>
              </a:spcBef>
              <a:buClr>
                <a:schemeClr val="accent1"/>
              </a:buClr>
              <a:buFont typeface="Wingdings" charset="2"/>
              <a:buNone/>
              <a:defRPr lang="en-US" sz="3200" kern="1200" dirty="0" smtClean="0">
                <a:solidFill>
                  <a:schemeClr val="accent2"/>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a:t>
            </a:r>
          </a:p>
        </p:txBody>
      </p:sp>
      <p:pic>
        <p:nvPicPr>
          <p:cNvPr id="9" name="Picture 8" descr="ellucian logo_blend (01).png"/>
          <p:cNvPicPr>
            <a:picLocks noChangeAspect="1"/>
          </p:cNvPicPr>
          <p:nvPr userDrawn="1"/>
        </p:nvPicPr>
        <p:blipFill>
          <a:blip r:embed="rId3" cstate="print"/>
          <a:stretch>
            <a:fillRect/>
          </a:stretch>
        </p:blipFill>
        <p:spPr>
          <a:xfrm>
            <a:off x="6990144" y="6355815"/>
            <a:ext cx="1837944" cy="41169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ellucian logo_blend (01).png"/>
          <p:cNvPicPr>
            <a:picLocks noChangeAspect="1"/>
          </p:cNvPicPr>
          <p:nvPr userDrawn="1"/>
        </p:nvPicPr>
        <p:blipFill>
          <a:blip r:embed="rId21" cstate="print"/>
          <a:stretch>
            <a:fillRect/>
          </a:stretch>
        </p:blipFill>
        <p:spPr>
          <a:xfrm>
            <a:off x="7566216" y="6484854"/>
            <a:ext cx="1261872" cy="282659"/>
          </a:xfrm>
          <a:prstGeom prst="rect">
            <a:avLst/>
          </a:prstGeom>
        </p:spPr>
      </p:pic>
      <p:sp>
        <p:nvSpPr>
          <p:cNvPr id="2" name="Title Placeholder 1"/>
          <p:cNvSpPr>
            <a:spLocks noGrp="1"/>
          </p:cNvSpPr>
          <p:nvPr>
            <p:ph type="title"/>
          </p:nvPr>
        </p:nvSpPr>
        <p:spPr>
          <a:xfrm>
            <a:off x="320675" y="90080"/>
            <a:ext cx="8507413" cy="822960"/>
          </a:xfrm>
          <a:prstGeom prst="rect">
            <a:avLst/>
          </a:prstGeom>
        </p:spPr>
        <p:txBody>
          <a:bodyPr vert="horz"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320675" y="1463040"/>
            <a:ext cx="8507413" cy="4887426"/>
          </a:xfrm>
          <a:prstGeom prst="rect">
            <a:avLst/>
          </a:prstGeom>
        </p:spPr>
        <p:txBody>
          <a:bodyPr vert="horz" lIns="0" tIns="0" rIns="0" bIns="0" rtlCol="0">
            <a:normAutofit/>
          </a:bodyPr>
          <a:lstStyle/>
          <a:p>
            <a:pPr marL="287338" marR="0" lvl="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a:pPr>
            <a:r>
              <a:rPr kumimoji="0" lang="en-US" sz="2400" b="0" i="0" u="none" strike="noStrike" kern="1200" cap="none" spc="0" normalizeH="0" baseline="0" noProof="0" dirty="0">
                <a:ln>
                  <a:noFill/>
                </a:ln>
                <a:solidFill>
                  <a:srgbClr val="6D6E71"/>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a:pPr>
            <a:r>
              <a:rPr kumimoji="0" lang="en-US" sz="2200" b="0" i="0" u="none" strike="noStrike" kern="1200" cap="none" spc="0" normalizeH="0" baseline="0" noProof="0" dirty="0">
                <a:ln>
                  <a:noFill/>
                </a:ln>
                <a:solidFill>
                  <a:srgbClr val="6D6E71"/>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a:pPr>
            <a:r>
              <a:rPr kumimoji="0" lang="en-US" sz="2000" b="0" i="0" u="none" strike="noStrike" kern="1200" cap="none" spc="0" normalizeH="0" baseline="0" noProof="0" dirty="0">
                <a:ln>
                  <a:noFill/>
                </a:ln>
                <a:solidFill>
                  <a:srgbClr val="6D6E71"/>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a:pPr>
            <a:r>
              <a:rPr kumimoji="0" lang="en-US" sz="1800" b="0" i="0" u="none" strike="noStrike" kern="1200" cap="none" spc="0" normalizeH="0" baseline="0" noProof="0" dirty="0">
                <a:ln>
                  <a:noFill/>
                </a:ln>
                <a:solidFill>
                  <a:srgbClr val="6D6E71"/>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a:pPr>
            <a:r>
              <a:rPr kumimoji="0" lang="en-US" sz="1600" b="0" i="0" u="none" strike="noStrike" kern="1200" cap="none" spc="0" normalizeH="0" baseline="0" noProof="0" dirty="0">
                <a:ln>
                  <a:noFill/>
                </a:ln>
                <a:solidFill>
                  <a:srgbClr val="6D6E71"/>
                </a:solidFill>
                <a:effectLst/>
                <a:uLnTx/>
                <a:uFillTx/>
                <a:latin typeface="+mn-lt"/>
                <a:ea typeface="+mn-ea"/>
                <a:cs typeface="+mn-cs"/>
              </a:rPr>
              <a:t>Fifth level</a:t>
            </a:r>
            <a:endParaRPr lang="en-US" dirty="0"/>
          </a:p>
        </p:txBody>
      </p:sp>
      <p:pic>
        <p:nvPicPr>
          <p:cNvPr id="7" name="Picture 6" descr="bar1 top.png"/>
          <p:cNvPicPr>
            <a:picLocks noChangeAspect="1"/>
          </p:cNvPicPr>
          <p:nvPr userDrawn="1"/>
        </p:nvPicPr>
        <p:blipFill>
          <a:blip r:embed="rId22" cstate="print"/>
          <a:stretch>
            <a:fillRect/>
          </a:stretch>
        </p:blipFill>
        <p:spPr>
          <a:xfrm>
            <a:off x="0" y="980071"/>
            <a:ext cx="9144000" cy="240254"/>
          </a:xfrm>
          <a:prstGeom prst="rect">
            <a:avLst/>
          </a:prstGeom>
        </p:spPr>
      </p:pic>
      <p:sp>
        <p:nvSpPr>
          <p:cNvPr id="12" name="Slide Number Placeholder 5"/>
          <p:cNvSpPr txBox="1">
            <a:spLocks/>
          </p:cNvSpPr>
          <p:nvPr userDrawn="1"/>
        </p:nvSpPr>
        <p:spPr>
          <a:xfrm>
            <a:off x="4535361" y="6666339"/>
            <a:ext cx="125034" cy="123111"/>
          </a:xfrm>
          <a:prstGeom prst="rect">
            <a:avLst/>
          </a:prstGeom>
        </p:spPr>
        <p:txBody>
          <a:bodyPr vert="horz" wrap="none" lIns="0" tIns="0" rIns="0" bIns="0" rtlCol="0" anchor="b">
            <a:spAutoFit/>
          </a:bodyPr>
          <a:lstStyle>
            <a:lvl1pPr algn="r">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1EE65-1240-4484-ACA0-E402BE23F397}" type="slidenum">
              <a:rPr kumimoji="0" lang="en-US" sz="8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endParaRPr>
          </a:p>
        </p:txBody>
      </p:sp>
      <p:sp>
        <p:nvSpPr>
          <p:cNvPr id="13" name="Footer Placeholder 4"/>
          <p:cNvSpPr txBox="1">
            <a:spLocks/>
          </p:cNvSpPr>
          <p:nvPr userDrawn="1"/>
        </p:nvSpPr>
        <p:spPr>
          <a:xfrm>
            <a:off x="320674" y="6666339"/>
            <a:ext cx="4449733" cy="123111"/>
          </a:xfrm>
          <a:prstGeom prst="rect">
            <a:avLst/>
          </a:prstGeom>
        </p:spPr>
        <p:txBody>
          <a:bodyPr vert="horz" wrap="square" lIns="0" tIns="0" rIns="0" bIns="0" rtlCol="0" anchor="b">
            <a:spAutoFit/>
          </a:bodyPr>
          <a:lstStyle>
            <a:lvl1pPr marL="0" algn="l" defTabSz="914400" rtl="0" eaLnBrk="1" latinLnBrk="0" hangingPunct="1">
              <a:defRPr kumimoji="0" lang="en-US" sz="900" b="0" i="0" u="none" strike="noStrike" kern="1200" cap="none" spc="0" normalizeH="0" baseline="0" noProof="0" smtClean="0">
                <a:ln>
                  <a:noFill/>
                </a:ln>
                <a:solidFill>
                  <a:schemeClr val="accent5"/>
                </a:solidFill>
                <a:effectLst/>
                <a:uLnTx/>
                <a:uFillTx/>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accent5"/>
                </a:solidFill>
                <a:effectLst/>
                <a:uLnTx/>
                <a:uFillTx/>
                <a:latin typeface="Arial" pitchFamily="34" charset="0"/>
                <a:ea typeface="+mn-ea"/>
                <a:cs typeface="Arial" pitchFamily="34" charset="0"/>
              </a:rPr>
              <a:t>© 2014 ELLUCIAN. ALL RIGHTS RESERVED – CONFIDENTIAL &amp; PROPRIETARY.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82" r:id="rId4"/>
    <p:sldLayoutId id="2147483684" r:id="rId5"/>
    <p:sldLayoutId id="2147483679" r:id="rId6"/>
    <p:sldLayoutId id="2147483680" r:id="rId7"/>
    <p:sldLayoutId id="2147483660" r:id="rId8"/>
    <p:sldLayoutId id="2147483663" r:id="rId9"/>
    <p:sldLayoutId id="2147483685" r:id="rId10"/>
    <p:sldLayoutId id="2147483661" r:id="rId11"/>
    <p:sldLayoutId id="2147483678" r:id="rId12"/>
    <p:sldLayoutId id="2147483654" r:id="rId13"/>
    <p:sldLayoutId id="2147483686" r:id="rId14"/>
    <p:sldLayoutId id="2147483652" r:id="rId15"/>
    <p:sldLayoutId id="2147483653" r:id="rId16"/>
    <p:sldLayoutId id="2147483683" r:id="rId17"/>
    <p:sldLayoutId id="2147483677" r:id="rId18"/>
    <p:sldLayoutId id="2147483687" r:id="rId19"/>
  </p:sldLayoutIdLst>
  <p:txStyles>
    <p:titleStyle>
      <a:lvl1pPr algn="l" defTabSz="914400" rtl="0" eaLnBrk="1" latinLnBrk="0" hangingPunct="1">
        <a:lnSpc>
          <a:spcPct val="85000"/>
        </a:lnSpc>
        <a:spcBef>
          <a:spcPct val="0"/>
        </a:spcBef>
        <a:buNone/>
        <a:defRPr lang="en-US" sz="2900" kern="1200" dirty="0" smtClean="0">
          <a:solidFill>
            <a:schemeClr val="accent5"/>
          </a:solidFill>
          <a:latin typeface="Arial" pitchFamily="34" charset="0"/>
          <a:ea typeface="+mj-ea"/>
          <a:cs typeface="Arial" pitchFamily="34" charset="0"/>
        </a:defRPr>
      </a:lvl1pPr>
    </p:titleStyle>
    <p:body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lang="en-US" sz="2800" kern="1200" noProof="0">
          <a:solidFill>
            <a:schemeClr val="tx2"/>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lang="en-US" sz="2400" kern="1200" noProof="0">
          <a:solidFill>
            <a:schemeClr val="tx2"/>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lang="en-US" sz="2000" kern="1200" noProof="0">
          <a:solidFill>
            <a:schemeClr val="tx2"/>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lang="en-US" sz="2000" kern="1200" noProof="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rezi.com/gxghczyff5qf/top-ten-online-learning-tip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vLoPiHUZb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image 1.png"/>
          <p:cNvPicPr>
            <a:picLocks noGrp="1" noChangeAspect="1"/>
          </p:cNvPicPr>
          <p:nvPr>
            <p:ph type="pic" sz="quarter" idx="13"/>
          </p:nvPr>
        </p:nvPicPr>
        <p:blipFill>
          <a:blip r:embed="rId3" cstate="print"/>
          <a:srcRect t="16605" b="16605"/>
          <a:stretch>
            <a:fillRect/>
          </a:stretch>
        </p:blipFill>
        <p:spPr/>
      </p:pic>
      <p:sp>
        <p:nvSpPr>
          <p:cNvPr id="8" name="Title 7"/>
          <p:cNvSpPr>
            <a:spLocks noGrp="1"/>
          </p:cNvSpPr>
          <p:nvPr>
            <p:ph type="ctrTitle"/>
          </p:nvPr>
        </p:nvSpPr>
        <p:spPr/>
        <p:txBody>
          <a:bodyPr/>
          <a:lstStyle/>
          <a:p>
            <a:r>
              <a:rPr dirty="0"/>
              <a:t>A Model for LMS-Based</a:t>
            </a:r>
            <a:br>
              <a:rPr dirty="0"/>
            </a:br>
            <a:r>
              <a:rPr lang="en-US" dirty="0"/>
              <a:t>Online Learning Orientation</a:t>
            </a:r>
          </a:p>
        </p:txBody>
      </p:sp>
      <p:sp>
        <p:nvSpPr>
          <p:cNvPr id="12" name="Subtitle 11"/>
          <p:cNvSpPr>
            <a:spLocks noGrp="1"/>
          </p:cNvSpPr>
          <p:nvPr>
            <p:ph type="subTitle" idx="1"/>
          </p:nvPr>
        </p:nvSpPr>
        <p:spPr>
          <a:xfrm>
            <a:off x="320675" y="5048251"/>
            <a:ext cx="3127375" cy="884164"/>
          </a:xfrm>
        </p:spPr>
        <p:txBody>
          <a:bodyPr>
            <a:noAutofit/>
          </a:bodyPr>
          <a:lstStyle/>
          <a:p>
            <a:r>
              <a:rPr lang="en-US" b="1" dirty="0"/>
              <a:t>Martin LaGrow</a:t>
            </a:r>
          </a:p>
          <a:p>
            <a:r>
              <a:rPr lang="en-US" dirty="0"/>
              <a:t>Senior Academic Consultant</a:t>
            </a:r>
          </a:p>
          <a:p>
            <a:endParaRPr lang="en-US" sz="1400" dirty="0"/>
          </a:p>
          <a:p>
            <a:r>
              <a:rPr lang="en-US" sz="1400" dirty="0"/>
              <a:t>April 4, 2017</a:t>
            </a:r>
          </a:p>
        </p:txBody>
      </p:sp>
      <p:sp>
        <p:nvSpPr>
          <p:cNvPr id="2" name="TextBox 1"/>
          <p:cNvSpPr txBox="1"/>
          <p:nvPr/>
        </p:nvSpPr>
        <p:spPr>
          <a:xfrm>
            <a:off x="3876675" y="4924425"/>
            <a:ext cx="5133976" cy="923330"/>
          </a:xfrm>
          <a:prstGeom prst="rect">
            <a:avLst/>
          </a:prstGeom>
          <a:noFill/>
        </p:spPr>
        <p:txBody>
          <a:bodyPr wrap="square" rtlCol="0">
            <a:spAutoFit/>
          </a:bodyPr>
          <a:lstStyle/>
          <a:p>
            <a:r>
              <a:rPr lang="en-US" b="1" dirty="0">
                <a:solidFill>
                  <a:schemeClr val="bg1">
                    <a:lumMod val="50000"/>
                  </a:schemeClr>
                </a:solidFill>
              </a:rPr>
              <a:t>Dr. Dean M. Julian </a:t>
            </a:r>
          </a:p>
          <a:p>
            <a:r>
              <a:rPr lang="en-US" dirty="0">
                <a:solidFill>
                  <a:schemeClr val="bg1">
                    <a:lumMod val="50000"/>
                  </a:schemeClr>
                </a:solidFill>
              </a:rPr>
              <a:t>Director for Online Undergraduate Instruction</a:t>
            </a:r>
          </a:p>
          <a:p>
            <a:r>
              <a:rPr lang="en-US" dirty="0">
                <a:solidFill>
                  <a:schemeClr val="bg1">
                    <a:lumMod val="50000"/>
                  </a:schemeClr>
                </a:solidFill>
              </a:rPr>
              <a:t>Immaculata University</a:t>
            </a:r>
          </a:p>
        </p:txBody>
      </p:sp>
    </p:spTree>
    <p:extLst>
      <p:ext uri="{BB962C8B-B14F-4D97-AF65-F5344CB8AC3E}">
        <p14:creationId xmlns:p14="http://schemas.microsoft.com/office/powerpoint/2010/main" val="425225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Module 2: Preparing Students for the Nuances of Online Learning</a:t>
            </a:r>
          </a:p>
        </p:txBody>
      </p:sp>
      <p:sp>
        <p:nvSpPr>
          <p:cNvPr id="13" name="Content Placeholder 12"/>
          <p:cNvSpPr>
            <a:spLocks noGrp="1"/>
          </p:cNvSpPr>
          <p:nvPr>
            <p:ph idx="1"/>
          </p:nvPr>
        </p:nvSpPr>
        <p:spPr/>
        <p:txBody>
          <a:bodyPr>
            <a:normAutofit/>
          </a:bodyPr>
          <a:lstStyle/>
          <a:p>
            <a:r>
              <a:rPr dirty="0"/>
              <a:t>Online Learning Tips Presentation (</a:t>
            </a:r>
            <a:r>
              <a:rPr lang="en-US" dirty="0">
                <a:hlinkClick r:id="rId3"/>
              </a:rPr>
              <a:t>Link to </a:t>
            </a:r>
            <a:r>
              <a:rPr lang="en-US" dirty="0" err="1">
                <a:hlinkClick r:id="rId3"/>
              </a:rPr>
              <a:t>Prezi</a:t>
            </a:r>
            <a:r>
              <a:rPr lang="en-US" dirty="0"/>
              <a:t>)</a:t>
            </a:r>
            <a:endParaRPr dirty="0"/>
          </a:p>
          <a:p>
            <a:pPr marL="914400" lvl="1" indent="-457200">
              <a:buFont typeface="+mj-lt"/>
              <a:buAutoNum type="arabicPeriod"/>
            </a:pPr>
            <a:r>
              <a:rPr lang="en-US" sz="2200" dirty="0"/>
              <a:t>Prepare Yourself;</a:t>
            </a:r>
          </a:p>
          <a:p>
            <a:pPr marL="914400" lvl="1" indent="-457200">
              <a:buFont typeface="+mj-lt"/>
              <a:buAutoNum type="arabicPeriod"/>
            </a:pPr>
            <a:r>
              <a:rPr lang="en-US" sz="2200" dirty="0"/>
              <a:t>Gather Support and Identify Resources;</a:t>
            </a:r>
          </a:p>
          <a:p>
            <a:pPr marL="914400" lvl="1" indent="-457200">
              <a:buFont typeface="+mj-lt"/>
              <a:buAutoNum type="arabicPeriod"/>
            </a:pPr>
            <a:r>
              <a:rPr lang="en-US" sz="2200" dirty="0"/>
              <a:t>Establish a Study Zone;</a:t>
            </a:r>
          </a:p>
          <a:p>
            <a:pPr marL="914400" lvl="1" indent="-457200">
              <a:buFont typeface="+mj-lt"/>
              <a:buAutoNum type="arabicPeriod"/>
            </a:pPr>
            <a:r>
              <a:rPr lang="en-US" sz="2200" dirty="0"/>
              <a:t>Establish a Study Schedule;</a:t>
            </a:r>
          </a:p>
          <a:p>
            <a:pPr marL="914400" lvl="1" indent="-457200">
              <a:buFont typeface="+mj-lt"/>
              <a:buAutoNum type="arabicPeriod"/>
            </a:pPr>
            <a:r>
              <a:rPr lang="en-US" sz="2200" dirty="0"/>
              <a:t>Have a Presence;</a:t>
            </a:r>
          </a:p>
          <a:p>
            <a:pPr marL="914400" lvl="1" indent="-457200">
              <a:buFont typeface="+mj-lt"/>
              <a:buAutoNum type="arabicPeriod"/>
            </a:pPr>
            <a:r>
              <a:rPr lang="en-US" sz="2200" dirty="0"/>
              <a:t>Anticipate;</a:t>
            </a:r>
          </a:p>
          <a:p>
            <a:pPr marL="914400" lvl="1" indent="-457200">
              <a:buFont typeface="+mj-lt"/>
              <a:buAutoNum type="arabicPeriod"/>
            </a:pPr>
            <a:r>
              <a:rPr lang="en-US" sz="2200" dirty="0"/>
              <a:t>Add Value;</a:t>
            </a:r>
          </a:p>
          <a:p>
            <a:pPr marL="914400" lvl="1" indent="-457200">
              <a:buFont typeface="+mj-lt"/>
              <a:buAutoNum type="arabicPeriod"/>
            </a:pPr>
            <a:r>
              <a:rPr lang="en-US" sz="2200" dirty="0"/>
              <a:t>Check Your Work;</a:t>
            </a:r>
          </a:p>
          <a:p>
            <a:pPr marL="914400" lvl="1" indent="-457200">
              <a:buFont typeface="+mj-lt"/>
              <a:buAutoNum type="arabicPeriod"/>
            </a:pPr>
            <a:r>
              <a:rPr lang="en-US" sz="2200" dirty="0"/>
              <a:t>Learn;</a:t>
            </a:r>
          </a:p>
          <a:p>
            <a:pPr marL="914400" lvl="1" indent="-457200">
              <a:buFont typeface="+mj-lt"/>
              <a:buAutoNum type="arabicPeriod"/>
            </a:pPr>
            <a:r>
              <a:rPr lang="en-US" sz="2200" dirty="0"/>
              <a:t>Finish Strong</a:t>
            </a:r>
            <a:endParaRPr sz="2200" dirty="0"/>
          </a:p>
          <a:p>
            <a:endParaRPr dirty="0"/>
          </a:p>
          <a:p>
            <a:endParaRPr dirty="0"/>
          </a:p>
          <a:p>
            <a:endParaRPr lang="en-US" dirty="0"/>
          </a:p>
        </p:txBody>
      </p:sp>
    </p:spTree>
    <p:extLst>
      <p:ext uri="{BB962C8B-B14F-4D97-AF65-F5344CB8AC3E}">
        <p14:creationId xmlns:p14="http://schemas.microsoft.com/office/powerpoint/2010/main" val="3094156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Module 2: Preparing Students for the Nuances of Online Learning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66" y="1313049"/>
            <a:ext cx="7626367" cy="5028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181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Module 2: Preparing Students for the Nuances of Online Learning</a:t>
            </a:r>
          </a:p>
        </p:txBody>
      </p:sp>
      <p:sp>
        <p:nvSpPr>
          <p:cNvPr id="13" name="Content Placeholder 12"/>
          <p:cNvSpPr>
            <a:spLocks noGrp="1"/>
          </p:cNvSpPr>
          <p:nvPr>
            <p:ph idx="1"/>
          </p:nvPr>
        </p:nvSpPr>
        <p:spPr/>
        <p:txBody>
          <a:bodyPr>
            <a:normAutofit/>
          </a:bodyPr>
          <a:lstStyle/>
          <a:p>
            <a:endParaRPr dirty="0"/>
          </a:p>
          <a:p>
            <a:endParaRPr dirty="0"/>
          </a:p>
          <a:p>
            <a:endParaRPr lang="en-US" dirty="0"/>
          </a:p>
        </p:txBody>
      </p:sp>
      <p:sp>
        <p:nvSpPr>
          <p:cNvPr id="4" name="Content Placeholder 12"/>
          <p:cNvSpPr txBox="1">
            <a:spLocks/>
          </p:cNvSpPr>
          <p:nvPr/>
        </p:nvSpPr>
        <p:spPr>
          <a:xfrm>
            <a:off x="473075" y="1615440"/>
            <a:ext cx="8507413" cy="4887426"/>
          </a:xfrm>
          <a:prstGeom prst="rect">
            <a:avLst/>
          </a:prstGeom>
        </p:spPr>
        <p:txBody>
          <a:bodyPr vert="horz" lIns="0" tIns="0" rIns="0" bIns="0" rtlCol="0">
            <a:normAutofit/>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Continued…</a:t>
            </a:r>
          </a:p>
          <a:p>
            <a:r>
              <a:rPr lang="en-US" dirty="0"/>
              <a:t>Applying the Top Ten Tips (Discussion Forum)</a:t>
            </a:r>
          </a:p>
          <a:p>
            <a:r>
              <a:rPr lang="en-US" dirty="0"/>
              <a:t>Assumptions of Andragogy </a:t>
            </a:r>
            <a:r>
              <a:rPr lang="en-US" dirty="0">
                <a:hlinkClick r:id="rId3"/>
              </a:rPr>
              <a:t>Video</a:t>
            </a:r>
            <a:endParaRPr lang="en-US" dirty="0"/>
          </a:p>
          <a:p>
            <a:r>
              <a:rPr lang="en-US" dirty="0"/>
              <a:t>Self-check Quiz on the </a:t>
            </a:r>
            <a:r>
              <a:rPr lang="en-US" i="1" dirty="0"/>
              <a:t>Six Assumptions of Andragogy</a:t>
            </a:r>
          </a:p>
          <a:p>
            <a:pPr lvl="1"/>
            <a:r>
              <a:rPr lang="en-US" sz="2200" i="1" dirty="0"/>
              <a:t>No-fail quiz</a:t>
            </a:r>
          </a:p>
          <a:p>
            <a:pPr lvl="1"/>
            <a:r>
              <a:rPr lang="en-US" sz="2200" i="1" dirty="0"/>
              <a:t>Immediate response feedback</a:t>
            </a:r>
          </a:p>
          <a:p>
            <a:pPr lvl="1"/>
            <a:r>
              <a:rPr lang="en-US" sz="2200" i="1" dirty="0"/>
              <a:t>Multiple attempts allowed</a:t>
            </a:r>
          </a:p>
          <a:p>
            <a:endParaRPr lang="en-US" dirty="0"/>
          </a:p>
          <a:p>
            <a:endParaRPr lang="en-US" dirty="0"/>
          </a:p>
        </p:txBody>
      </p:sp>
    </p:spTree>
    <p:extLst>
      <p:ext uri="{BB962C8B-B14F-4D97-AF65-F5344CB8AC3E}">
        <p14:creationId xmlns:p14="http://schemas.microsoft.com/office/powerpoint/2010/main" val="3505908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540" y="4274997"/>
            <a:ext cx="7959408" cy="1188720"/>
          </a:xfrm>
        </p:spPr>
        <p:txBody>
          <a:bodyPr>
            <a:normAutofit fontScale="90000"/>
          </a:bodyPr>
          <a:lstStyle/>
          <a:p>
            <a:r>
              <a:rPr lang="en-US" dirty="0"/>
              <a:t>Familiarize Students with Institutional Online Support Services</a:t>
            </a:r>
            <a:br>
              <a:rPr lang="en-US" dirty="0"/>
            </a:br>
            <a:endParaRPr lang="en-US" dirty="0"/>
          </a:p>
        </p:txBody>
      </p:sp>
      <p:sp>
        <p:nvSpPr>
          <p:cNvPr id="3" name="Subtitle 2"/>
          <p:cNvSpPr>
            <a:spLocks noGrp="1"/>
          </p:cNvSpPr>
          <p:nvPr>
            <p:ph type="subTitle" idx="1"/>
          </p:nvPr>
        </p:nvSpPr>
        <p:spPr>
          <a:xfrm>
            <a:off x="236785" y="3799983"/>
            <a:ext cx="2696419" cy="1188720"/>
          </a:xfrm>
        </p:spPr>
        <p:txBody>
          <a:bodyPr>
            <a:normAutofit/>
          </a:bodyPr>
          <a:lstStyle/>
          <a:p>
            <a:pPr algn="l"/>
            <a:r>
              <a:rPr lang="en-US" dirty="0"/>
              <a:t>Module 03</a:t>
            </a:r>
          </a:p>
        </p:txBody>
      </p:sp>
      <p:pic>
        <p:nvPicPr>
          <p:cNvPr id="9" name="Picture Placeholder 8" descr="image 4.png"/>
          <p:cNvPicPr>
            <a:picLocks noGrp="1" noChangeAspect="1"/>
          </p:cNvPicPr>
          <p:nvPr>
            <p:ph type="pic" sz="quarter" idx="13"/>
          </p:nvPr>
        </p:nvPicPr>
        <p:blipFill>
          <a:blip r:embed="rId2" cstate="print"/>
          <a:srcRect t="20476" b="20476"/>
          <a:stretch>
            <a:fillRect/>
          </a:stretch>
        </p:blipFill>
        <p:spPr/>
      </p:pic>
    </p:spTree>
    <p:extLst>
      <p:ext uri="{BB962C8B-B14F-4D97-AF65-F5344CB8AC3E}">
        <p14:creationId xmlns:p14="http://schemas.microsoft.com/office/powerpoint/2010/main" val="637920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03: Familiarize Students with Institutional Online Support Services</a:t>
            </a:r>
          </a:p>
        </p:txBody>
      </p:sp>
      <p:sp>
        <p:nvSpPr>
          <p:cNvPr id="22" name="Text Placeholder 21"/>
          <p:cNvSpPr>
            <a:spLocks noGrp="1"/>
          </p:cNvSpPr>
          <p:nvPr>
            <p:ph idx="1"/>
          </p:nvPr>
        </p:nvSpPr>
        <p:spPr/>
        <p:txBody>
          <a:bodyPr>
            <a:normAutofit/>
          </a:bodyPr>
          <a:lstStyle/>
          <a:p>
            <a:r>
              <a:rPr lang="en-US" dirty="0"/>
              <a:t>Student Services Guide Presentation</a:t>
            </a:r>
            <a:endParaRPr lang="en-US" dirty="0">
              <a:solidFill>
                <a:schemeClr val="accent2"/>
              </a:solidFill>
            </a:endParaRPr>
          </a:p>
          <a:p>
            <a:r>
              <a:rPr lang="en-US" dirty="0"/>
              <a:t>Self-check quiz</a:t>
            </a:r>
          </a:p>
          <a:p>
            <a:pPr lvl="1"/>
            <a:r>
              <a:rPr lang="en-US" sz="2200" dirty="0">
                <a:solidFill>
                  <a:srgbClr val="6D6E71"/>
                </a:solidFill>
              </a:rPr>
              <a:t>Questions address where students can find certain resources such as APA style guide, IT live chat, etc.</a:t>
            </a:r>
          </a:p>
          <a:p>
            <a:pPr lvl="1"/>
            <a:r>
              <a:rPr lang="en-US" sz="2200" i="1" dirty="0"/>
              <a:t>No-fail quiz</a:t>
            </a:r>
          </a:p>
          <a:p>
            <a:pPr lvl="1"/>
            <a:r>
              <a:rPr lang="en-US" sz="2200" i="1" dirty="0"/>
              <a:t>Immediate response feedback</a:t>
            </a:r>
          </a:p>
          <a:p>
            <a:pPr lvl="1"/>
            <a:r>
              <a:rPr lang="en-US" sz="2200" i="1" dirty="0"/>
              <a:t>Multiple attempts allowed</a:t>
            </a:r>
            <a:endParaRPr lang="en-US" sz="2200" dirty="0">
              <a:solidFill>
                <a:srgbClr val="6D6E71"/>
              </a:solidFill>
            </a:endParaRPr>
          </a:p>
          <a:p>
            <a:r>
              <a:rPr lang="en-US" dirty="0"/>
              <a:t>Links to Support Services</a:t>
            </a:r>
          </a:p>
          <a:p>
            <a:pPr lvl="1"/>
            <a:r>
              <a:rPr lang="en-US" sz="2200" dirty="0"/>
              <a:t>Library Databases and Journals</a:t>
            </a:r>
          </a:p>
          <a:p>
            <a:pPr lvl="1"/>
            <a:r>
              <a:rPr lang="en-US" sz="2200" dirty="0"/>
              <a:t>Online Tutoring/Writing Lab</a:t>
            </a:r>
          </a:p>
          <a:p>
            <a:pPr lvl="1"/>
            <a:r>
              <a:rPr lang="en-US" sz="2200" dirty="0"/>
              <a:t>IT Support</a:t>
            </a:r>
          </a:p>
          <a:p>
            <a:endParaRPr lang="en-US" dirty="0"/>
          </a:p>
        </p:txBody>
      </p:sp>
      <p:pic>
        <p:nvPicPr>
          <p:cNvPr id="10" name="Picture Placeholder 7" descr="6997852073_df8cef67ea_n.jpg"/>
          <p:cNvPicPr>
            <a:picLocks noGrp="1" noChangeAspect="1"/>
          </p:cNvPicPr>
          <p:nvPr>
            <p:ph type="pic" sz="quarter" idx="16"/>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6816" r="16816"/>
          <a:stretch>
            <a:fillRect/>
          </a:stretch>
        </p:blipFill>
        <p:spPr/>
      </p:pic>
    </p:spTree>
    <p:extLst>
      <p:ext uri="{BB962C8B-B14F-4D97-AF65-F5344CB8AC3E}">
        <p14:creationId xmlns:p14="http://schemas.microsoft.com/office/powerpoint/2010/main" val="3748776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664" y="4239371"/>
            <a:ext cx="7959408" cy="1188720"/>
          </a:xfrm>
        </p:spPr>
        <p:txBody>
          <a:bodyPr/>
          <a:lstStyle/>
          <a:p>
            <a:r>
              <a:rPr lang="en-US" dirty="0"/>
              <a:t>Inform Students of Institutional Policies and Procedures</a:t>
            </a:r>
          </a:p>
        </p:txBody>
      </p:sp>
      <p:sp>
        <p:nvSpPr>
          <p:cNvPr id="3" name="Subtitle 2"/>
          <p:cNvSpPr>
            <a:spLocks noGrp="1"/>
          </p:cNvSpPr>
          <p:nvPr>
            <p:ph type="subTitle" idx="1"/>
          </p:nvPr>
        </p:nvSpPr>
        <p:spPr>
          <a:xfrm>
            <a:off x="236785" y="3799983"/>
            <a:ext cx="2304533" cy="1188720"/>
          </a:xfrm>
        </p:spPr>
        <p:txBody>
          <a:bodyPr>
            <a:normAutofit/>
          </a:bodyPr>
          <a:lstStyle/>
          <a:p>
            <a:pPr algn="l"/>
            <a:r>
              <a:rPr lang="en-US" dirty="0"/>
              <a:t>Module 04</a:t>
            </a:r>
          </a:p>
        </p:txBody>
      </p:sp>
      <p:pic>
        <p:nvPicPr>
          <p:cNvPr id="7" name="Picture Placeholder 6" descr="image 10.jpg"/>
          <p:cNvPicPr>
            <a:picLocks noGrp="1" noChangeAspect="1"/>
          </p:cNvPicPr>
          <p:nvPr>
            <p:ph type="pic" sz="quarter" idx="13"/>
          </p:nvPr>
        </p:nvPicPr>
        <p:blipFill>
          <a:blip r:embed="rId2" cstate="print"/>
          <a:srcRect t="20516" b="20516"/>
          <a:stretch>
            <a:fillRect/>
          </a:stretch>
        </p:blipFill>
        <p:spPr/>
      </p:pic>
    </p:spTree>
    <p:extLst>
      <p:ext uri="{BB962C8B-B14F-4D97-AF65-F5344CB8AC3E}">
        <p14:creationId xmlns:p14="http://schemas.microsoft.com/office/powerpoint/2010/main" val="69871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Module 4: Institutional Policies and Procedures</a:t>
            </a:r>
          </a:p>
        </p:txBody>
      </p:sp>
      <p:sp>
        <p:nvSpPr>
          <p:cNvPr id="13" name="Content Placeholder 12"/>
          <p:cNvSpPr>
            <a:spLocks noGrp="1"/>
          </p:cNvSpPr>
          <p:nvPr>
            <p:ph idx="1"/>
          </p:nvPr>
        </p:nvSpPr>
        <p:spPr/>
        <p:txBody>
          <a:bodyPr>
            <a:normAutofit/>
          </a:bodyPr>
          <a:lstStyle/>
          <a:p>
            <a:endParaRPr dirty="0"/>
          </a:p>
          <a:p>
            <a:endParaRPr dirty="0"/>
          </a:p>
          <a:p>
            <a:endParaRPr lang="en-US" dirty="0"/>
          </a:p>
        </p:txBody>
      </p:sp>
      <p:sp>
        <p:nvSpPr>
          <p:cNvPr id="4" name="Content Placeholder 12"/>
          <p:cNvSpPr txBox="1">
            <a:spLocks/>
          </p:cNvSpPr>
          <p:nvPr/>
        </p:nvSpPr>
        <p:spPr>
          <a:xfrm>
            <a:off x="473075" y="1615440"/>
            <a:ext cx="8507413" cy="4887426"/>
          </a:xfrm>
          <a:prstGeom prst="rect">
            <a:avLst/>
          </a:prstGeom>
        </p:spPr>
        <p:txBody>
          <a:bodyPr vert="horz" lIns="0" tIns="0" rIns="0" bIns="0" rtlCol="0">
            <a:normAutofit/>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Policies and Procedures Specific to Online</a:t>
            </a:r>
          </a:p>
          <a:p>
            <a:pPr lvl="1"/>
            <a:r>
              <a:rPr lang="en-US" sz="2200" dirty="0"/>
              <a:t>Where to find syllabus information</a:t>
            </a:r>
          </a:p>
          <a:p>
            <a:pPr lvl="1"/>
            <a:r>
              <a:rPr lang="en-US" sz="2200" dirty="0"/>
              <a:t>What students can expect from instructors</a:t>
            </a:r>
          </a:p>
          <a:p>
            <a:pPr lvl="1"/>
            <a:r>
              <a:rPr lang="en-US" sz="2200" dirty="0"/>
              <a:t>What instructors can expect from students</a:t>
            </a:r>
          </a:p>
          <a:p>
            <a:pPr lvl="1"/>
            <a:r>
              <a:rPr lang="en-US" sz="2200" dirty="0"/>
              <a:t>Participation requirements</a:t>
            </a:r>
          </a:p>
          <a:p>
            <a:r>
              <a:rPr lang="en-US" dirty="0"/>
              <a:t>Institutional Policies and Procedures</a:t>
            </a:r>
          </a:p>
          <a:p>
            <a:pPr lvl="1"/>
            <a:r>
              <a:rPr lang="en-US" sz="2200" dirty="0"/>
              <a:t>Withdrawal Policy</a:t>
            </a:r>
          </a:p>
          <a:p>
            <a:pPr lvl="1"/>
            <a:r>
              <a:rPr lang="en-US" sz="2200" dirty="0"/>
              <a:t>Plagiarism</a:t>
            </a:r>
          </a:p>
          <a:p>
            <a:pPr lvl="1"/>
            <a:r>
              <a:rPr lang="en-US" sz="2200" dirty="0"/>
              <a:t>Accommodations</a:t>
            </a:r>
          </a:p>
          <a:p>
            <a:pPr lvl="1"/>
            <a:r>
              <a:rPr lang="en-US" sz="2200" dirty="0"/>
              <a:t>Departmental contact information</a:t>
            </a:r>
          </a:p>
          <a:p>
            <a:pPr lvl="1"/>
            <a:endParaRPr lang="en-US" dirty="0"/>
          </a:p>
          <a:p>
            <a:endParaRPr lang="en-US" dirty="0"/>
          </a:p>
        </p:txBody>
      </p:sp>
    </p:spTree>
    <p:extLst>
      <p:ext uri="{BB962C8B-B14F-4D97-AF65-F5344CB8AC3E}">
        <p14:creationId xmlns:p14="http://schemas.microsoft.com/office/powerpoint/2010/main" val="1208357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image5.png"/>
          <p:cNvPicPr>
            <a:picLocks noGrp="1" noChangeAspect="1"/>
          </p:cNvPicPr>
          <p:nvPr>
            <p:ph type="pic" sz="quarter" idx="13"/>
          </p:nvPr>
        </p:nvPicPr>
        <p:blipFill>
          <a:blip r:embed="rId2" cstate="print"/>
          <a:srcRect t="20476" b="20476"/>
          <a:stretch>
            <a:fillRect/>
          </a:stretch>
        </p:blipFill>
        <p:spPr/>
      </p:pic>
      <p:sp>
        <p:nvSpPr>
          <p:cNvPr id="2" name="Title 1"/>
          <p:cNvSpPr>
            <a:spLocks noGrp="1"/>
          </p:cNvSpPr>
          <p:nvPr>
            <p:ph type="ctrTitle"/>
          </p:nvPr>
        </p:nvSpPr>
        <p:spPr>
          <a:xfrm>
            <a:off x="227411" y="4227495"/>
            <a:ext cx="7064038" cy="1188720"/>
          </a:xfrm>
        </p:spPr>
        <p:txBody>
          <a:bodyPr/>
          <a:lstStyle/>
          <a:p>
            <a:r>
              <a:rPr lang="en-US" dirty="0"/>
              <a:t>Gather Feedback</a:t>
            </a:r>
          </a:p>
        </p:txBody>
      </p:sp>
      <p:sp>
        <p:nvSpPr>
          <p:cNvPr id="3" name="Subtitle 2"/>
          <p:cNvSpPr>
            <a:spLocks noGrp="1"/>
          </p:cNvSpPr>
          <p:nvPr>
            <p:ph type="subTitle" idx="1"/>
          </p:nvPr>
        </p:nvSpPr>
        <p:spPr>
          <a:xfrm>
            <a:off x="236786" y="3799983"/>
            <a:ext cx="2150154" cy="1188720"/>
          </a:xfrm>
        </p:spPr>
        <p:txBody>
          <a:bodyPr>
            <a:normAutofit/>
          </a:bodyPr>
          <a:lstStyle/>
          <a:p>
            <a:pPr algn="l"/>
            <a:r>
              <a:rPr lang="en-US" dirty="0"/>
              <a:t>Module 5</a:t>
            </a:r>
          </a:p>
        </p:txBody>
      </p:sp>
    </p:spTree>
    <p:extLst>
      <p:ext uri="{BB962C8B-B14F-4D97-AF65-F5344CB8AC3E}">
        <p14:creationId xmlns:p14="http://schemas.microsoft.com/office/powerpoint/2010/main" val="93413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Module 5: Gather Feedback</a:t>
            </a:r>
          </a:p>
        </p:txBody>
      </p:sp>
      <p:sp>
        <p:nvSpPr>
          <p:cNvPr id="4" name="Content Placeholder 12"/>
          <p:cNvSpPr txBox="1">
            <a:spLocks/>
          </p:cNvSpPr>
          <p:nvPr/>
        </p:nvSpPr>
        <p:spPr>
          <a:xfrm>
            <a:off x="473075" y="1615440"/>
            <a:ext cx="8507413" cy="4887426"/>
          </a:xfrm>
          <a:prstGeom prst="rect">
            <a:avLst/>
          </a:prstGeom>
        </p:spPr>
        <p:txBody>
          <a:bodyPr vert="horz" lIns="0" tIns="0" rIns="0" bIns="0" rtlCol="0">
            <a:normAutofit/>
          </a:bodyPr>
          <a:lstStyle>
            <a:lvl1pPr marL="287338" marR="0" indent="-287338" algn="l" defTabSz="914400" rtl="0" eaLnBrk="1" fontAlgn="auto" latinLnBrk="0" hangingPunct="1">
              <a:lnSpc>
                <a:spcPct val="100000"/>
              </a:lnSpc>
              <a:spcBef>
                <a:spcPct val="20000"/>
              </a:spcBef>
              <a:spcAft>
                <a:spcPts val="0"/>
              </a:spcAft>
              <a:buClr>
                <a:srgbClr val="812064"/>
              </a:buClr>
              <a:buSzTx/>
              <a:buFont typeface="Wingdings" charset="2"/>
              <a:buChar char="§"/>
              <a:tabLst/>
              <a:defRPr kumimoji="0" lang="en-US" sz="2400" b="0" i="0" u="none" strike="noStrike" kern="1200" cap="none" spc="0" normalizeH="0" baseline="0" noProof="0" dirty="0" smtClean="0">
                <a:ln>
                  <a:noFill/>
                </a:ln>
                <a:solidFill>
                  <a:srgbClr val="6D6E71"/>
                </a:solidFill>
                <a:effectLst/>
                <a:uLnTx/>
                <a:uFillTx/>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6D6E71"/>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
                <a:srgbClr val="BB1E79"/>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
                <a:srgbClr val="CA392C"/>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
                <a:srgbClr val="F68D1F"/>
              </a:buClr>
              <a:buSzTx/>
              <a:buFont typeface="Wingdings" charset="2"/>
              <a:buChar char="§"/>
              <a:tabLst/>
              <a:defRPr kumimoji="0" lang="en-US" sz="2600" b="0" i="0" u="none" strike="noStrike" kern="1200" cap="none" spc="0" normalizeH="0" baseline="0" noProof="0">
                <a:ln>
                  <a:noFill/>
                </a:ln>
                <a:solidFill>
                  <a:srgbClr val="6D6E71"/>
                </a:solidFill>
                <a:effectLst/>
                <a:uLnTx/>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Students participate in a reflective discussion forum with two purposes:</a:t>
            </a:r>
          </a:p>
          <a:p>
            <a:pPr lvl="1"/>
            <a:r>
              <a:rPr lang="en-US" sz="2200" dirty="0"/>
              <a:t>To discuss concerns and aspirations about their online journey</a:t>
            </a:r>
          </a:p>
          <a:p>
            <a:pPr lvl="1"/>
            <a:r>
              <a:rPr lang="en-US" sz="2200" dirty="0"/>
              <a:t>To share constructive feedback on the course and its contents</a:t>
            </a:r>
          </a:p>
          <a:p>
            <a:r>
              <a:rPr lang="en-US" dirty="0"/>
              <a:t>Students complete a course survey to rate:</a:t>
            </a:r>
          </a:p>
          <a:p>
            <a:pPr lvl="1"/>
            <a:r>
              <a:rPr lang="en-US" sz="2200" dirty="0"/>
              <a:t>The usefulness of topics covered and activities completed</a:t>
            </a:r>
          </a:p>
          <a:p>
            <a:pPr lvl="1"/>
            <a:r>
              <a:rPr lang="en-US" sz="2200" dirty="0"/>
              <a:t>The amount of work required</a:t>
            </a:r>
          </a:p>
          <a:p>
            <a:pPr lvl="1"/>
            <a:r>
              <a:rPr lang="en-US" sz="2200" dirty="0"/>
              <a:t>Their comfort level/preparedness to proceed</a:t>
            </a:r>
          </a:p>
          <a:p>
            <a:pPr lvl="1"/>
            <a:r>
              <a:rPr lang="en-US" sz="2200" dirty="0"/>
              <a:t>Any topics they feel were missed</a:t>
            </a:r>
          </a:p>
          <a:p>
            <a:endParaRPr lang="en-US" dirty="0"/>
          </a:p>
        </p:txBody>
      </p:sp>
    </p:spTree>
    <p:extLst>
      <p:ext uri="{BB962C8B-B14F-4D97-AF65-F5344CB8AC3E}">
        <p14:creationId xmlns:p14="http://schemas.microsoft.com/office/powerpoint/2010/main" val="306334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912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6333" y="166253"/>
            <a:ext cx="6341382" cy="1043665"/>
          </a:xfrm>
        </p:spPr>
        <p:txBody>
          <a:bodyPr>
            <a:normAutofit fontScale="90000"/>
          </a:bodyPr>
          <a:lstStyle/>
          <a:p>
            <a:r>
              <a:rPr lang="en-US" sz="2800" dirty="0"/>
              <a:t>Cohort Overview: Online RN-BSN Students Persistence/Retention Rates</a:t>
            </a:r>
            <a:br>
              <a:rPr lang="en-US" sz="2800" dirty="0"/>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71199273"/>
              </p:ext>
            </p:extLst>
          </p:nvPr>
        </p:nvGraphicFramePr>
        <p:xfrm>
          <a:off x="1520042" y="1116285"/>
          <a:ext cx="6032665" cy="5284518"/>
        </p:xfrm>
        <a:graphic>
          <a:graphicData uri="http://schemas.openxmlformats.org/drawingml/2006/table">
            <a:tbl>
              <a:tblPr>
                <a:tableStyleId>{2D5ABB26-0587-4C30-8999-92F81FD0307C}</a:tableStyleId>
              </a:tblPr>
              <a:tblGrid>
                <a:gridCol w="3702566">
                  <a:extLst>
                    <a:ext uri="{9D8B030D-6E8A-4147-A177-3AD203B41FA5}">
                      <a16:colId xmlns:a16="http://schemas.microsoft.com/office/drawing/2014/main" val="20000"/>
                    </a:ext>
                  </a:extLst>
                </a:gridCol>
                <a:gridCol w="1048594">
                  <a:extLst>
                    <a:ext uri="{9D8B030D-6E8A-4147-A177-3AD203B41FA5}">
                      <a16:colId xmlns:a16="http://schemas.microsoft.com/office/drawing/2014/main" val="20001"/>
                    </a:ext>
                  </a:extLst>
                </a:gridCol>
                <a:gridCol w="1281505">
                  <a:extLst>
                    <a:ext uri="{9D8B030D-6E8A-4147-A177-3AD203B41FA5}">
                      <a16:colId xmlns:a16="http://schemas.microsoft.com/office/drawing/2014/main" val="20002"/>
                    </a:ext>
                  </a:extLst>
                </a:gridCol>
              </a:tblGrid>
              <a:tr h="350547">
                <a:tc>
                  <a:txBody>
                    <a:bodyPr/>
                    <a:lstStyle/>
                    <a:p>
                      <a:pPr algn="l" fontAlgn="b"/>
                      <a:r>
                        <a:rPr lang="en-US" sz="1100" b="1" u="none" strike="noStrike" dirty="0">
                          <a:effectLst/>
                        </a:rPr>
                        <a:t> </a:t>
                      </a:r>
                      <a:endParaRPr lang="en-US" sz="1100" b="1" i="0" u="none" strike="noStrike" dirty="0">
                        <a:solidFill>
                          <a:srgbClr val="000000"/>
                        </a:solidFill>
                        <a:effectLst/>
                        <a:latin typeface="Calibri"/>
                      </a:endParaRPr>
                    </a:p>
                  </a:txBody>
                  <a:tcPr marL="5937" marR="5937" marT="5937" marB="0" anchor="b"/>
                </a:tc>
                <a:tc>
                  <a:txBody>
                    <a:bodyPr/>
                    <a:lstStyle/>
                    <a:p>
                      <a:pPr algn="ctr" fontAlgn="b"/>
                      <a:r>
                        <a:rPr lang="en-US" sz="1100" b="1" u="none" strike="noStrike" dirty="0">
                          <a:effectLst/>
                        </a:rPr>
                        <a:t>Fall 2013 Start</a:t>
                      </a:r>
                      <a:endParaRPr lang="en-US" sz="1100" b="1" i="0" u="none" strike="noStrike" dirty="0">
                        <a:solidFill>
                          <a:srgbClr val="000000"/>
                        </a:solidFill>
                        <a:effectLst/>
                        <a:latin typeface="Calibri"/>
                      </a:endParaRPr>
                    </a:p>
                  </a:txBody>
                  <a:tcPr marL="5937" marR="5937" marT="5937" marB="0" anchor="b"/>
                </a:tc>
                <a:tc>
                  <a:txBody>
                    <a:bodyPr/>
                    <a:lstStyle/>
                    <a:p>
                      <a:pPr algn="ctr" fontAlgn="b"/>
                      <a:r>
                        <a:rPr lang="en-US" sz="1100" b="1" u="none" strike="noStrike" dirty="0">
                          <a:effectLst/>
                        </a:rPr>
                        <a:t>Spring 2014 Start</a:t>
                      </a:r>
                      <a:endParaRPr lang="en-US" sz="1100" b="1"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00"/>
                  </a:ext>
                </a:extLst>
              </a:tr>
              <a:tr h="194748">
                <a:tc>
                  <a:txBody>
                    <a:bodyPr/>
                    <a:lstStyle/>
                    <a:p>
                      <a:pPr algn="l" fontAlgn="b"/>
                      <a:r>
                        <a:rPr lang="en-US" sz="1100" b="0" u="none" strike="noStrike">
                          <a:effectLst/>
                        </a:rPr>
                        <a:t>Cohort Enrollment</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u="none" strike="noStrike">
                          <a:effectLst/>
                        </a:rPr>
                        <a:t>29</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u="none" strike="noStrike" dirty="0">
                          <a:effectLst/>
                        </a:rPr>
                        <a:t>26</a:t>
                      </a:r>
                      <a:endParaRPr lang="en-US" sz="1100" b="0"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01"/>
                  </a:ext>
                </a:extLst>
              </a:tr>
              <a:tr h="187750">
                <a:tc>
                  <a:txBody>
                    <a:bodyPr/>
                    <a:lstStyle/>
                    <a:p>
                      <a:pPr algn="l" fontAlgn="b"/>
                      <a:r>
                        <a:rPr lang="en-US" sz="1100" b="0" u="none" strike="noStrike">
                          <a:effectLst/>
                        </a:rPr>
                        <a:t>Cancelled Pre-Start*</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u="none" strike="noStrike">
                          <a:effectLst/>
                        </a:rPr>
                        <a:t>6</a:t>
                      </a:r>
                      <a:endParaRPr lang="en-US" sz="1100" b="0" i="0" u="none" strike="noStrike">
                        <a:solidFill>
                          <a:srgbClr val="000000"/>
                        </a:solidFill>
                        <a:effectLst/>
                        <a:latin typeface="Calibri"/>
                      </a:endParaRPr>
                    </a:p>
                  </a:txBody>
                  <a:tcPr marL="5937" marR="5937" marT="5937" marB="0" anchor="b"/>
                </a:tc>
                <a:extLst>
                  <a:ext uri="{0D108BD9-81ED-4DB2-BD59-A6C34878D82A}">
                    <a16:rowId xmlns:a16="http://schemas.microsoft.com/office/drawing/2014/main" val="10002"/>
                  </a:ext>
                </a:extLst>
              </a:tr>
              <a:tr h="194748">
                <a:tc>
                  <a:txBody>
                    <a:bodyPr/>
                    <a:lstStyle/>
                    <a:p>
                      <a:pPr algn="l" fontAlgn="b"/>
                      <a:r>
                        <a:rPr lang="en-US" sz="1100" b="0" u="none" strike="noStrike">
                          <a:effectLst/>
                        </a:rPr>
                        <a:t>Cohort Actual Enrollment</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u="none" strike="noStrike">
                          <a:effectLst/>
                        </a:rPr>
                        <a:t>28</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u="none" strike="noStrike">
                          <a:effectLst/>
                        </a:rPr>
                        <a:t>20</a:t>
                      </a:r>
                      <a:endParaRPr lang="en-US" sz="1100" b="0" i="0" u="none" strike="noStrike">
                        <a:solidFill>
                          <a:srgbClr val="000000"/>
                        </a:solidFill>
                        <a:effectLst/>
                        <a:latin typeface="Calibri"/>
                      </a:endParaRPr>
                    </a:p>
                  </a:txBody>
                  <a:tcPr marL="5937" marR="5937" marT="5937" marB="0" anchor="b"/>
                </a:tc>
                <a:extLst>
                  <a:ext uri="{0D108BD9-81ED-4DB2-BD59-A6C34878D82A}">
                    <a16:rowId xmlns:a16="http://schemas.microsoft.com/office/drawing/2014/main" val="10003"/>
                  </a:ext>
                </a:extLst>
              </a:tr>
              <a:tr h="194748">
                <a:tc>
                  <a:txBody>
                    <a:bodyPr/>
                    <a:lstStyle/>
                    <a:p>
                      <a:pPr algn="l" fontAlgn="b"/>
                      <a:r>
                        <a:rPr lang="en-US" sz="1100" b="0" u="none" strike="noStrike">
                          <a:effectLst/>
                        </a:rPr>
                        <a:t>Attrition (Students not enrolled in Summer 2014 courses)</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u="none" strike="noStrike">
                          <a:effectLst/>
                        </a:rPr>
                        <a:t>8</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u="none" strike="noStrike">
                          <a:effectLst/>
                        </a:rPr>
                        <a:t>4</a:t>
                      </a:r>
                      <a:endParaRPr lang="en-US" sz="1100" b="0" i="0" u="none" strike="noStrike">
                        <a:solidFill>
                          <a:srgbClr val="000000"/>
                        </a:solidFill>
                        <a:effectLst/>
                        <a:latin typeface="Calibri"/>
                      </a:endParaRPr>
                    </a:p>
                  </a:txBody>
                  <a:tcPr marL="5937" marR="5937" marT="5937" marB="0" anchor="b"/>
                </a:tc>
                <a:extLst>
                  <a:ext uri="{0D108BD9-81ED-4DB2-BD59-A6C34878D82A}">
                    <a16:rowId xmlns:a16="http://schemas.microsoft.com/office/drawing/2014/main" val="10004"/>
                  </a:ext>
                </a:extLst>
              </a:tr>
              <a:tr h="194748">
                <a:tc>
                  <a:txBody>
                    <a:bodyPr/>
                    <a:lstStyle/>
                    <a:p>
                      <a:pPr algn="l" fontAlgn="b"/>
                      <a:r>
                        <a:rPr lang="en-US" sz="1100" b="0" u="none" strike="noStrike" dirty="0">
                          <a:effectLst/>
                        </a:rPr>
                        <a:t>Overall Retention/Persistence Rate</a:t>
                      </a:r>
                      <a:endParaRPr lang="en-US" sz="1100" b="0" i="0" u="none" strike="noStrike" dirty="0">
                        <a:solidFill>
                          <a:srgbClr val="000000"/>
                        </a:solidFill>
                        <a:effectLst/>
                        <a:latin typeface="Calibri"/>
                      </a:endParaRPr>
                    </a:p>
                  </a:txBody>
                  <a:tcPr marL="5937" marR="5937" marT="5937" marB="0" anchor="b"/>
                </a:tc>
                <a:tc>
                  <a:txBody>
                    <a:bodyPr/>
                    <a:lstStyle/>
                    <a:p>
                      <a:pPr algn="ctr" fontAlgn="b"/>
                      <a:r>
                        <a:rPr lang="en-US" sz="1100" u="none" strike="noStrike">
                          <a:effectLst/>
                        </a:rPr>
                        <a:t>71.43%</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u="none" strike="noStrike">
                          <a:effectLst/>
                        </a:rPr>
                        <a:t>80.00%</a:t>
                      </a:r>
                      <a:endParaRPr lang="en-US" sz="1100" b="0" i="0" u="none" strike="noStrike">
                        <a:solidFill>
                          <a:srgbClr val="000000"/>
                        </a:solidFill>
                        <a:effectLst/>
                        <a:latin typeface="Calibri"/>
                      </a:endParaRPr>
                    </a:p>
                  </a:txBody>
                  <a:tcPr marL="5937" marR="5937" marT="5937" marB="0" anchor="b"/>
                </a:tc>
                <a:extLst>
                  <a:ext uri="{0D108BD9-81ED-4DB2-BD59-A6C34878D82A}">
                    <a16:rowId xmlns:a16="http://schemas.microsoft.com/office/drawing/2014/main" val="10005"/>
                  </a:ext>
                </a:extLst>
              </a:tr>
              <a:tr h="194748">
                <a:tc>
                  <a:txBody>
                    <a:bodyPr/>
                    <a:lstStyle/>
                    <a:p>
                      <a:pPr algn="l" fontAlgn="b"/>
                      <a:endParaRPr lang="en-US" sz="1100" b="1" i="0" u="none" strike="noStrike" dirty="0">
                        <a:solidFill>
                          <a:srgbClr val="000000"/>
                        </a:solidFill>
                        <a:effectLst/>
                        <a:latin typeface="Calibri"/>
                      </a:endParaRPr>
                    </a:p>
                  </a:txBody>
                  <a:tcPr marL="5937" marR="5937" marT="5937" marB="0" anchor="b">
                    <a:solidFill>
                      <a:schemeClr val="tx2"/>
                    </a:solidFill>
                  </a:tcPr>
                </a:tc>
                <a:tc>
                  <a:txBody>
                    <a:bodyPr/>
                    <a:lstStyle/>
                    <a:p>
                      <a:pPr algn="ctr" fontAlgn="b"/>
                      <a:endParaRPr lang="en-US" sz="1100" b="0" i="0" u="none" strike="noStrike">
                        <a:solidFill>
                          <a:srgbClr val="000000"/>
                        </a:solidFill>
                        <a:effectLst/>
                        <a:latin typeface="Calibri"/>
                      </a:endParaRPr>
                    </a:p>
                  </a:txBody>
                  <a:tcPr marL="5937" marR="5937" marT="5937" marB="0" anchor="b">
                    <a:solidFill>
                      <a:schemeClr val="tx2"/>
                    </a:solidFill>
                  </a:tcPr>
                </a:tc>
                <a:tc>
                  <a:txBody>
                    <a:bodyPr/>
                    <a:lstStyle/>
                    <a:p>
                      <a:pPr algn="ctr" fontAlgn="b"/>
                      <a:endParaRPr lang="en-US" sz="1100" b="0" i="0" u="none" strike="noStrike" dirty="0">
                        <a:solidFill>
                          <a:srgbClr val="000000"/>
                        </a:solidFill>
                        <a:effectLst/>
                        <a:latin typeface="Calibri"/>
                      </a:endParaRPr>
                    </a:p>
                  </a:txBody>
                  <a:tcPr marL="5937" marR="5937" marT="5937" marB="0" anchor="b">
                    <a:solidFill>
                      <a:schemeClr val="tx2"/>
                    </a:solidFill>
                  </a:tcPr>
                </a:tc>
                <a:extLst>
                  <a:ext uri="{0D108BD9-81ED-4DB2-BD59-A6C34878D82A}">
                    <a16:rowId xmlns:a16="http://schemas.microsoft.com/office/drawing/2014/main" val="10006"/>
                  </a:ext>
                </a:extLst>
              </a:tr>
              <a:tr h="194748">
                <a:tc>
                  <a:txBody>
                    <a:bodyPr/>
                    <a:lstStyle/>
                    <a:p>
                      <a:pPr algn="l" fontAlgn="b"/>
                      <a:r>
                        <a:rPr lang="en-US" sz="1100" b="1" u="none" strike="noStrike" dirty="0">
                          <a:solidFill>
                            <a:srgbClr val="BB1E79"/>
                          </a:solidFill>
                          <a:effectLst/>
                        </a:rPr>
                        <a:t>Students Who Completed Online Orientation</a:t>
                      </a:r>
                      <a:endParaRPr lang="en-US" sz="1100" b="1" i="1" u="none" strike="noStrike" dirty="0">
                        <a:solidFill>
                          <a:srgbClr val="BB1E79"/>
                        </a:solidFill>
                        <a:effectLst/>
                        <a:latin typeface="Calibri"/>
                      </a:endParaRPr>
                    </a:p>
                  </a:txBody>
                  <a:tcPr marL="5937" marR="5937" marT="5937" marB="0" anchor="b"/>
                </a:tc>
                <a:tc>
                  <a:txBody>
                    <a:bodyPr/>
                    <a:lstStyle/>
                    <a:p>
                      <a:pPr algn="ctr" fontAlgn="b"/>
                      <a:endParaRPr lang="en-US" sz="1100" b="1" i="0" u="none" strike="noStrike" dirty="0">
                        <a:solidFill>
                          <a:srgbClr val="000000"/>
                        </a:solidFill>
                        <a:effectLst/>
                        <a:latin typeface="Calibri"/>
                      </a:endParaRPr>
                    </a:p>
                  </a:txBody>
                  <a:tcPr marL="5937" marR="5937" marT="5937" marB="0" anchor="b"/>
                </a:tc>
                <a:tc>
                  <a:txBody>
                    <a:bodyPr/>
                    <a:lstStyle/>
                    <a:p>
                      <a:pPr algn="ctr" fontAlgn="b"/>
                      <a:endParaRPr lang="en-US" sz="1100" b="1"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07"/>
                  </a:ext>
                </a:extLst>
              </a:tr>
              <a:tr h="194748">
                <a:tc>
                  <a:txBody>
                    <a:bodyPr/>
                    <a:lstStyle/>
                    <a:p>
                      <a:pPr algn="l" fontAlgn="b"/>
                      <a:r>
                        <a:rPr lang="en-US" sz="1100" b="0" u="none" strike="noStrike" dirty="0">
                          <a:effectLst/>
                        </a:rPr>
                        <a:t># Students who completed orientation</a:t>
                      </a:r>
                      <a:endParaRPr lang="en-US" sz="1100" b="0" i="0" u="none" strike="noStrike" dirty="0">
                        <a:solidFill>
                          <a:srgbClr val="000000"/>
                        </a:solidFill>
                        <a:effectLst/>
                        <a:latin typeface="Calibri"/>
                      </a:endParaRPr>
                    </a:p>
                  </a:txBody>
                  <a:tcPr marL="5937" marR="5937" marT="5937" marB="0" anchor="b"/>
                </a:tc>
                <a:tc>
                  <a:txBody>
                    <a:bodyPr/>
                    <a:lstStyle/>
                    <a:p>
                      <a:pPr algn="ctr" fontAlgn="b"/>
                      <a:r>
                        <a:rPr lang="en-US" sz="1100" b="0" u="none" strike="noStrike">
                          <a:effectLst/>
                        </a:rPr>
                        <a:t>19</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b="0" u="none" strike="noStrike" dirty="0">
                          <a:effectLst/>
                        </a:rPr>
                        <a:t>9</a:t>
                      </a:r>
                      <a:endParaRPr lang="en-US" sz="1100" b="0"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08"/>
                  </a:ext>
                </a:extLst>
              </a:tr>
              <a:tr h="194748">
                <a:tc>
                  <a:txBody>
                    <a:bodyPr/>
                    <a:lstStyle/>
                    <a:p>
                      <a:pPr algn="l" fontAlgn="b"/>
                      <a:r>
                        <a:rPr lang="en-US" sz="1100" b="0" u="none" strike="noStrike">
                          <a:effectLst/>
                        </a:rPr>
                        <a:t>Attrition Students who completed orientation</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b="0" u="none" strike="noStrike">
                          <a:effectLst/>
                        </a:rPr>
                        <a:t>2</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b="0" u="none" strike="noStrike" dirty="0">
                          <a:effectLst/>
                        </a:rPr>
                        <a:t>0</a:t>
                      </a:r>
                      <a:endParaRPr lang="en-US" sz="1100" b="0"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09"/>
                  </a:ext>
                </a:extLst>
              </a:tr>
              <a:tr h="348747">
                <a:tc>
                  <a:txBody>
                    <a:bodyPr/>
                    <a:lstStyle/>
                    <a:p>
                      <a:pPr algn="l" fontAlgn="b"/>
                      <a:r>
                        <a:rPr lang="en-US" sz="1100" b="0" u="none" strike="noStrike" dirty="0">
                          <a:effectLst/>
                        </a:rPr>
                        <a:t>Persistence/Retention Students who completed orientation</a:t>
                      </a:r>
                      <a:endParaRPr lang="en-US" sz="1100" b="0" i="0" u="none" strike="noStrike" dirty="0">
                        <a:solidFill>
                          <a:srgbClr val="000000"/>
                        </a:solidFill>
                        <a:effectLst/>
                        <a:latin typeface="Calibri"/>
                      </a:endParaRPr>
                    </a:p>
                  </a:txBody>
                  <a:tcPr marL="5937" marR="5937" marT="5937" marB="0" anchor="b"/>
                </a:tc>
                <a:tc>
                  <a:txBody>
                    <a:bodyPr/>
                    <a:lstStyle/>
                    <a:p>
                      <a:pPr algn="ctr" fontAlgn="b"/>
                      <a:r>
                        <a:rPr lang="en-US" sz="1100" b="0" u="none" strike="noStrike" dirty="0">
                          <a:effectLst/>
                        </a:rPr>
                        <a:t>89.47%</a:t>
                      </a:r>
                      <a:endParaRPr lang="en-US" sz="1100" b="0" i="0" u="none" strike="noStrike" dirty="0">
                        <a:solidFill>
                          <a:srgbClr val="000000"/>
                        </a:solidFill>
                        <a:effectLst/>
                        <a:latin typeface="Calibri"/>
                      </a:endParaRPr>
                    </a:p>
                  </a:txBody>
                  <a:tcPr marL="5937" marR="5937" marT="5937" marB="0" anchor="b"/>
                </a:tc>
                <a:tc>
                  <a:txBody>
                    <a:bodyPr/>
                    <a:lstStyle/>
                    <a:p>
                      <a:pPr algn="ctr" fontAlgn="b"/>
                      <a:r>
                        <a:rPr lang="en-US" sz="1100" b="0" u="none" strike="noStrike" dirty="0">
                          <a:effectLst/>
                        </a:rPr>
                        <a:t>100.00%</a:t>
                      </a:r>
                      <a:endParaRPr lang="en-US" sz="1100" b="0"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10"/>
                  </a:ext>
                </a:extLst>
              </a:tr>
              <a:tr h="194748">
                <a:tc>
                  <a:txBody>
                    <a:bodyPr/>
                    <a:lstStyle/>
                    <a:p>
                      <a:pPr algn="l" fontAlgn="b"/>
                      <a:endParaRPr lang="en-US" sz="1100" b="1" i="0" u="none" strike="noStrike">
                        <a:solidFill>
                          <a:srgbClr val="BB1E79"/>
                        </a:solidFill>
                        <a:effectLst/>
                        <a:latin typeface="Calibri"/>
                      </a:endParaRPr>
                    </a:p>
                  </a:txBody>
                  <a:tcPr marL="5937" marR="5937" marT="5937" marB="0" anchor="b">
                    <a:solidFill>
                      <a:srgbClr val="6D6E71"/>
                    </a:solidFill>
                  </a:tcPr>
                </a:tc>
                <a:tc>
                  <a:txBody>
                    <a:bodyPr/>
                    <a:lstStyle/>
                    <a:p>
                      <a:pPr algn="ctr" fontAlgn="b"/>
                      <a:endParaRPr lang="en-US" sz="1100" b="0" i="0" u="none" strike="noStrike">
                        <a:solidFill>
                          <a:srgbClr val="000000"/>
                        </a:solidFill>
                        <a:effectLst/>
                        <a:latin typeface="Calibri"/>
                      </a:endParaRPr>
                    </a:p>
                  </a:txBody>
                  <a:tcPr marL="5937" marR="5937" marT="5937" marB="0" anchor="b">
                    <a:solidFill>
                      <a:srgbClr val="6D6E71"/>
                    </a:solidFill>
                  </a:tcPr>
                </a:tc>
                <a:tc>
                  <a:txBody>
                    <a:bodyPr/>
                    <a:lstStyle/>
                    <a:p>
                      <a:pPr algn="ctr" fontAlgn="b"/>
                      <a:endParaRPr lang="en-US" sz="1100" b="0" i="0" u="none" strike="noStrike" dirty="0">
                        <a:solidFill>
                          <a:srgbClr val="000000"/>
                        </a:solidFill>
                        <a:effectLst/>
                        <a:latin typeface="Calibri"/>
                      </a:endParaRPr>
                    </a:p>
                  </a:txBody>
                  <a:tcPr marL="5937" marR="5937" marT="5937" marB="0" anchor="b">
                    <a:solidFill>
                      <a:srgbClr val="6D6E71"/>
                    </a:solidFill>
                  </a:tcPr>
                </a:tc>
                <a:extLst>
                  <a:ext uri="{0D108BD9-81ED-4DB2-BD59-A6C34878D82A}">
                    <a16:rowId xmlns:a16="http://schemas.microsoft.com/office/drawing/2014/main" val="10011"/>
                  </a:ext>
                </a:extLst>
              </a:tr>
              <a:tr h="194748">
                <a:tc>
                  <a:txBody>
                    <a:bodyPr/>
                    <a:lstStyle/>
                    <a:p>
                      <a:pPr algn="l" fontAlgn="b"/>
                      <a:r>
                        <a:rPr lang="en-US" sz="1100" b="1" u="none" strike="noStrike" dirty="0">
                          <a:solidFill>
                            <a:srgbClr val="BB1E79"/>
                          </a:solidFill>
                          <a:effectLst/>
                        </a:rPr>
                        <a:t>Students Who Did Not Complete Online Orientation</a:t>
                      </a:r>
                      <a:endParaRPr lang="en-US" sz="1100" b="1" i="1" u="none" strike="noStrike" dirty="0">
                        <a:solidFill>
                          <a:srgbClr val="BB1E79"/>
                        </a:solidFill>
                        <a:effectLst/>
                        <a:latin typeface="Calibri"/>
                      </a:endParaRPr>
                    </a:p>
                  </a:txBody>
                  <a:tcPr marL="5937" marR="5937" marT="5937"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5937" marR="5937" marT="5937" marB="0" anchor="b"/>
                </a:tc>
                <a:extLst>
                  <a:ext uri="{0D108BD9-81ED-4DB2-BD59-A6C34878D82A}">
                    <a16:rowId xmlns:a16="http://schemas.microsoft.com/office/drawing/2014/main" val="10012"/>
                  </a:ext>
                </a:extLst>
              </a:tr>
              <a:tr h="194748">
                <a:tc>
                  <a:txBody>
                    <a:bodyPr/>
                    <a:lstStyle/>
                    <a:p>
                      <a:pPr algn="l" fontAlgn="b"/>
                      <a:r>
                        <a:rPr lang="en-US" sz="1100" b="0" u="none" strike="noStrike" dirty="0">
                          <a:effectLst/>
                        </a:rPr>
                        <a:t># Students who did not complete orientation</a:t>
                      </a:r>
                      <a:endParaRPr lang="en-US" sz="1100" b="0" i="0" u="none" strike="noStrike" dirty="0">
                        <a:solidFill>
                          <a:srgbClr val="000000"/>
                        </a:solidFill>
                        <a:effectLst/>
                        <a:latin typeface="Calibri"/>
                      </a:endParaRPr>
                    </a:p>
                  </a:txBody>
                  <a:tcPr marL="5937" marR="5937" marT="5937" marB="0" anchor="b"/>
                </a:tc>
                <a:tc>
                  <a:txBody>
                    <a:bodyPr/>
                    <a:lstStyle/>
                    <a:p>
                      <a:pPr algn="ctr" fontAlgn="b"/>
                      <a:r>
                        <a:rPr lang="en-US" sz="1100" b="0" u="none" strike="noStrike">
                          <a:effectLst/>
                        </a:rPr>
                        <a:t>9</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b="0" u="none" strike="noStrike" dirty="0">
                          <a:effectLst/>
                        </a:rPr>
                        <a:t>11</a:t>
                      </a:r>
                      <a:endParaRPr lang="en-US" sz="1100" b="0"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13"/>
                  </a:ext>
                </a:extLst>
              </a:tr>
              <a:tr h="194748">
                <a:tc>
                  <a:txBody>
                    <a:bodyPr/>
                    <a:lstStyle/>
                    <a:p>
                      <a:pPr algn="l" fontAlgn="b"/>
                      <a:r>
                        <a:rPr lang="en-US" sz="1100" b="0" u="none" strike="noStrike">
                          <a:effectLst/>
                        </a:rPr>
                        <a:t>Attrition Students who did not complete orientation</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b="0" u="none" strike="noStrike">
                          <a:effectLst/>
                        </a:rPr>
                        <a:t>6</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b="0" u="none" strike="noStrike" dirty="0">
                          <a:effectLst/>
                        </a:rPr>
                        <a:t>4</a:t>
                      </a:r>
                      <a:endParaRPr lang="en-US" sz="1100" b="0"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14"/>
                  </a:ext>
                </a:extLst>
              </a:tr>
              <a:tr h="373916">
                <a:tc>
                  <a:txBody>
                    <a:bodyPr/>
                    <a:lstStyle/>
                    <a:p>
                      <a:pPr algn="l" fontAlgn="b"/>
                      <a:r>
                        <a:rPr lang="en-US" sz="1100" b="0" u="none" strike="noStrike">
                          <a:effectLst/>
                        </a:rPr>
                        <a:t>Persistence/Retention Students who did not complete orientation</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b="0" u="none" strike="noStrike">
                          <a:effectLst/>
                        </a:rPr>
                        <a:t>33.33%</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b="0" u="none" strike="noStrike" dirty="0">
                          <a:effectLst/>
                        </a:rPr>
                        <a:t>63.64%</a:t>
                      </a:r>
                      <a:endParaRPr lang="en-US" sz="1100" b="0"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15"/>
                  </a:ext>
                </a:extLst>
              </a:tr>
              <a:tr h="187750">
                <a:tc>
                  <a:txBody>
                    <a:bodyPr/>
                    <a:lstStyle/>
                    <a:p>
                      <a:pPr algn="l" fontAlgn="b"/>
                      <a:endParaRPr lang="en-US" sz="1100" b="1" i="0" u="none" strike="noStrike">
                        <a:solidFill>
                          <a:srgbClr val="000000"/>
                        </a:solidFill>
                        <a:effectLst/>
                        <a:latin typeface="Calibri"/>
                      </a:endParaRPr>
                    </a:p>
                  </a:txBody>
                  <a:tcPr marL="5937" marR="5937" marT="5937" marB="0" anchor="b">
                    <a:solidFill>
                      <a:srgbClr val="6D6E71"/>
                    </a:solidFill>
                  </a:tcPr>
                </a:tc>
                <a:tc>
                  <a:txBody>
                    <a:bodyPr/>
                    <a:lstStyle/>
                    <a:p>
                      <a:pPr algn="ctr" fontAlgn="b"/>
                      <a:endParaRPr lang="en-US" sz="1100" b="0" i="0" u="none" strike="noStrike">
                        <a:solidFill>
                          <a:srgbClr val="000000"/>
                        </a:solidFill>
                        <a:effectLst/>
                        <a:latin typeface="Calibri"/>
                      </a:endParaRPr>
                    </a:p>
                  </a:txBody>
                  <a:tcPr marL="5937" marR="5937" marT="5937" marB="0" anchor="b">
                    <a:solidFill>
                      <a:srgbClr val="6D6E71"/>
                    </a:solidFill>
                  </a:tcPr>
                </a:tc>
                <a:tc>
                  <a:txBody>
                    <a:bodyPr/>
                    <a:lstStyle/>
                    <a:p>
                      <a:pPr algn="ctr" fontAlgn="b"/>
                      <a:endParaRPr lang="en-US" sz="1100" b="0" i="0" u="none" strike="noStrike" dirty="0">
                        <a:solidFill>
                          <a:srgbClr val="000000"/>
                        </a:solidFill>
                        <a:effectLst/>
                        <a:latin typeface="Calibri"/>
                      </a:endParaRPr>
                    </a:p>
                  </a:txBody>
                  <a:tcPr marL="5937" marR="5937" marT="5937" marB="0" anchor="b">
                    <a:solidFill>
                      <a:srgbClr val="6D6E71"/>
                    </a:solidFill>
                  </a:tcPr>
                </a:tc>
                <a:extLst>
                  <a:ext uri="{0D108BD9-81ED-4DB2-BD59-A6C34878D82A}">
                    <a16:rowId xmlns:a16="http://schemas.microsoft.com/office/drawing/2014/main" val="10016"/>
                  </a:ext>
                </a:extLst>
              </a:tr>
              <a:tr h="187750">
                <a:tc>
                  <a:txBody>
                    <a:bodyPr/>
                    <a:lstStyle/>
                    <a:p>
                      <a:pPr algn="l" fontAlgn="b"/>
                      <a:r>
                        <a:rPr lang="en-US" sz="1100" b="1" u="none" strike="noStrike" dirty="0">
                          <a:solidFill>
                            <a:srgbClr val="BB1E79"/>
                          </a:solidFill>
                          <a:effectLst/>
                        </a:rPr>
                        <a:t>Summary Fall 2013 &amp; Spring 2014</a:t>
                      </a:r>
                      <a:endParaRPr lang="en-US" sz="1100" b="1" i="1" u="none" strike="noStrike" dirty="0">
                        <a:solidFill>
                          <a:srgbClr val="BB1E79"/>
                        </a:solidFill>
                        <a:effectLst/>
                        <a:latin typeface="Calibri"/>
                      </a:endParaRPr>
                    </a:p>
                  </a:txBody>
                  <a:tcPr marL="5937" marR="5937" marT="5937" marB="0" anchor="b"/>
                </a:tc>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5937" marR="5937" marT="5937" marB="0" anchor="b"/>
                </a:tc>
                <a:tc>
                  <a:txBody>
                    <a:bodyPr/>
                    <a:lstStyle/>
                    <a:p>
                      <a:pPr algn="ctr" fontAlgn="b"/>
                      <a:endParaRPr lang="en-US" sz="1100" b="0" i="0" u="none" strike="noStrike">
                        <a:solidFill>
                          <a:srgbClr val="000000"/>
                        </a:solidFill>
                        <a:effectLst/>
                        <a:latin typeface="Calibri"/>
                      </a:endParaRPr>
                    </a:p>
                  </a:txBody>
                  <a:tcPr marL="5937" marR="5937" marT="5937" marB="0" anchor="b"/>
                </a:tc>
                <a:extLst>
                  <a:ext uri="{0D108BD9-81ED-4DB2-BD59-A6C34878D82A}">
                    <a16:rowId xmlns:a16="http://schemas.microsoft.com/office/drawing/2014/main" val="10017"/>
                  </a:ext>
                </a:extLst>
              </a:tr>
              <a:tr h="187750">
                <a:tc>
                  <a:txBody>
                    <a:bodyPr/>
                    <a:lstStyle/>
                    <a:p>
                      <a:pPr algn="l" fontAlgn="b"/>
                      <a:r>
                        <a:rPr lang="en-US" sz="1100" b="0" u="none" strike="noStrike">
                          <a:effectLst/>
                        </a:rPr>
                        <a:t>Total Enrolled</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b="0" u="none" strike="noStrike">
                          <a:effectLst/>
                        </a:rPr>
                        <a:t>48</a:t>
                      </a:r>
                      <a:endParaRPr lang="en-US" sz="1100" b="0" i="0" u="none" strike="noStrike">
                        <a:solidFill>
                          <a:srgbClr val="000000"/>
                        </a:solidFill>
                        <a:effectLst/>
                        <a:latin typeface="Calibri"/>
                      </a:endParaRPr>
                    </a:p>
                  </a:txBody>
                  <a:tcPr marL="5937" marR="5937" marT="5937" marB="0" anchor="b"/>
                </a:tc>
                <a:tc>
                  <a:txBody>
                    <a:bodyPr/>
                    <a:lstStyle/>
                    <a:p>
                      <a:pPr algn="ctr" fontAlgn="b"/>
                      <a:endParaRPr lang="en-US" sz="1100" b="0"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18"/>
                  </a:ext>
                </a:extLst>
              </a:tr>
              <a:tr h="187750">
                <a:tc>
                  <a:txBody>
                    <a:bodyPr/>
                    <a:lstStyle/>
                    <a:p>
                      <a:pPr algn="l" fontAlgn="b"/>
                      <a:r>
                        <a:rPr lang="en-US" sz="1100" b="0" u="none" strike="noStrike">
                          <a:effectLst/>
                        </a:rPr>
                        <a:t>Total Attrition</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b="0" u="none" strike="noStrike">
                          <a:effectLst/>
                        </a:rPr>
                        <a:t>12</a:t>
                      </a:r>
                      <a:endParaRPr lang="en-US" sz="1100" b="0" i="0" u="none" strike="noStrike">
                        <a:solidFill>
                          <a:srgbClr val="000000"/>
                        </a:solidFill>
                        <a:effectLst/>
                        <a:latin typeface="Calibri"/>
                      </a:endParaRPr>
                    </a:p>
                  </a:txBody>
                  <a:tcPr marL="5937" marR="5937" marT="5937" marB="0" anchor="b"/>
                </a:tc>
                <a:tc>
                  <a:txBody>
                    <a:bodyPr/>
                    <a:lstStyle/>
                    <a:p>
                      <a:pPr algn="ctr" fontAlgn="b"/>
                      <a:endParaRPr lang="en-US" sz="1100" b="0"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19"/>
                  </a:ext>
                </a:extLst>
              </a:tr>
              <a:tr h="187750">
                <a:tc>
                  <a:txBody>
                    <a:bodyPr/>
                    <a:lstStyle/>
                    <a:p>
                      <a:pPr algn="l" fontAlgn="b"/>
                      <a:r>
                        <a:rPr lang="en-US" sz="1100" b="0" u="none" strike="noStrike">
                          <a:effectLst/>
                        </a:rPr>
                        <a:t>Overall Persistence/Retention Rate</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b="0" u="none" strike="noStrike">
                          <a:effectLst/>
                        </a:rPr>
                        <a:t>75.00%</a:t>
                      </a:r>
                      <a:endParaRPr lang="en-US" sz="1100" b="0" i="0" u="none" strike="noStrike">
                        <a:solidFill>
                          <a:srgbClr val="000000"/>
                        </a:solidFill>
                        <a:effectLst/>
                        <a:latin typeface="Calibri"/>
                      </a:endParaRPr>
                    </a:p>
                  </a:txBody>
                  <a:tcPr marL="5937" marR="5937" marT="5937" marB="0" anchor="b"/>
                </a:tc>
                <a:tc>
                  <a:txBody>
                    <a:bodyPr/>
                    <a:lstStyle/>
                    <a:p>
                      <a:pPr algn="ctr" fontAlgn="b"/>
                      <a:endParaRPr lang="en-US" sz="1100" b="0"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20"/>
                  </a:ext>
                </a:extLst>
              </a:tr>
              <a:tr h="373916">
                <a:tc>
                  <a:txBody>
                    <a:bodyPr/>
                    <a:lstStyle/>
                    <a:p>
                      <a:pPr algn="l" fontAlgn="b"/>
                      <a:r>
                        <a:rPr lang="en-US" sz="1100" b="0" u="none" strike="noStrike">
                          <a:effectLst/>
                        </a:rPr>
                        <a:t>Overall Persistence/Retention Rate Students who completed online orientation</a:t>
                      </a:r>
                      <a:endParaRPr lang="en-US" sz="1100" b="0" i="0" u="none" strike="noStrike">
                        <a:solidFill>
                          <a:srgbClr val="000000"/>
                        </a:solidFill>
                        <a:effectLst/>
                        <a:latin typeface="Calibri"/>
                      </a:endParaRPr>
                    </a:p>
                  </a:txBody>
                  <a:tcPr marL="5937" marR="5937" marT="5937" marB="0" anchor="b"/>
                </a:tc>
                <a:tc>
                  <a:txBody>
                    <a:bodyPr/>
                    <a:lstStyle/>
                    <a:p>
                      <a:pPr algn="ctr" fontAlgn="b"/>
                      <a:r>
                        <a:rPr lang="en-US" sz="1100" b="0" u="none" strike="noStrike">
                          <a:effectLst/>
                        </a:rPr>
                        <a:t>92.86%</a:t>
                      </a:r>
                      <a:endParaRPr lang="en-US" sz="1100" b="0" i="0" u="none" strike="noStrike">
                        <a:solidFill>
                          <a:srgbClr val="000000"/>
                        </a:solidFill>
                        <a:effectLst/>
                        <a:latin typeface="Calibri"/>
                      </a:endParaRPr>
                    </a:p>
                  </a:txBody>
                  <a:tcPr marL="5937" marR="5937" marT="5937" marB="0" anchor="b"/>
                </a:tc>
                <a:tc>
                  <a:txBody>
                    <a:bodyPr/>
                    <a:lstStyle/>
                    <a:p>
                      <a:pPr algn="ctr" fontAlgn="b"/>
                      <a:endParaRPr lang="en-US" sz="1100" b="0"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21"/>
                  </a:ext>
                </a:extLst>
              </a:tr>
              <a:tr h="373916">
                <a:tc>
                  <a:txBody>
                    <a:bodyPr/>
                    <a:lstStyle/>
                    <a:p>
                      <a:pPr algn="l" fontAlgn="b"/>
                      <a:r>
                        <a:rPr lang="en-US" sz="1100" b="0" u="none" strike="noStrike" dirty="0">
                          <a:effectLst/>
                        </a:rPr>
                        <a:t>Overall Persistence/Retention Rate Students who did not complete online orientation</a:t>
                      </a:r>
                      <a:endParaRPr lang="en-US" sz="1100" b="0" i="0" u="none" strike="noStrike" dirty="0">
                        <a:solidFill>
                          <a:srgbClr val="000000"/>
                        </a:solidFill>
                        <a:effectLst/>
                        <a:latin typeface="Calibri"/>
                      </a:endParaRPr>
                    </a:p>
                  </a:txBody>
                  <a:tcPr marL="5937" marR="5937" marT="5937" marB="0" anchor="b"/>
                </a:tc>
                <a:tc>
                  <a:txBody>
                    <a:bodyPr/>
                    <a:lstStyle/>
                    <a:p>
                      <a:pPr algn="ctr" fontAlgn="b"/>
                      <a:r>
                        <a:rPr lang="en-US" sz="1100" b="0" u="none" strike="noStrike" dirty="0">
                          <a:effectLst/>
                        </a:rPr>
                        <a:t>50.00%</a:t>
                      </a:r>
                      <a:endParaRPr lang="en-US" sz="1100" b="0" i="0" u="none" strike="noStrike" dirty="0">
                        <a:solidFill>
                          <a:srgbClr val="000000"/>
                        </a:solidFill>
                        <a:effectLst/>
                        <a:latin typeface="Calibri"/>
                      </a:endParaRPr>
                    </a:p>
                  </a:txBody>
                  <a:tcPr marL="5937" marR="5937" marT="5937" marB="0" anchor="b"/>
                </a:tc>
                <a:tc>
                  <a:txBody>
                    <a:bodyPr/>
                    <a:lstStyle/>
                    <a:p>
                      <a:pPr algn="ctr" fontAlgn="b"/>
                      <a:endParaRPr lang="en-US" sz="1100" b="0" i="0" u="none" strike="noStrike" dirty="0">
                        <a:solidFill>
                          <a:srgbClr val="000000"/>
                        </a:solidFill>
                        <a:effectLst/>
                        <a:latin typeface="Calibri"/>
                      </a:endParaRPr>
                    </a:p>
                  </a:txBody>
                  <a:tcPr marL="5937" marR="5937" marT="5937" marB="0" anchor="b"/>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2103442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78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Outline of the LMS-Based Online Learning Orientation </a:t>
            </a:r>
          </a:p>
        </p:txBody>
      </p:sp>
      <p:sp>
        <p:nvSpPr>
          <p:cNvPr id="13" name="Content Placeholder 12"/>
          <p:cNvSpPr>
            <a:spLocks noGrp="1"/>
          </p:cNvSpPr>
          <p:nvPr>
            <p:ph idx="1"/>
          </p:nvPr>
        </p:nvSpPr>
        <p:spPr/>
        <p:txBody>
          <a:bodyPr/>
          <a:lstStyle/>
          <a:p>
            <a:r>
              <a:rPr lang="en-US" dirty="0"/>
              <a:t>Course Introduction</a:t>
            </a:r>
          </a:p>
          <a:p>
            <a:r>
              <a:rPr lang="en-US" dirty="0"/>
              <a:t>Orient students to LMS and Required Software</a:t>
            </a:r>
          </a:p>
          <a:p>
            <a:r>
              <a:rPr lang="en-US" dirty="0"/>
              <a:t>Prepare Students for the Nuances of Online Learning</a:t>
            </a:r>
          </a:p>
          <a:p>
            <a:r>
              <a:rPr lang="en-US" dirty="0"/>
              <a:t>Familiarize Students with Institutional Online Support Services</a:t>
            </a:r>
          </a:p>
          <a:p>
            <a:r>
              <a:rPr lang="en-US" dirty="0"/>
              <a:t>Inform Students of Institutional Policies and Procedures</a:t>
            </a:r>
          </a:p>
          <a:p>
            <a:r>
              <a:rPr lang="en-US" dirty="0"/>
              <a:t>Gather Feedback</a:t>
            </a:r>
          </a:p>
          <a:p>
            <a:endParaRPr dirty="0"/>
          </a:p>
          <a:p>
            <a:endParaRPr dirty="0"/>
          </a:p>
          <a:p>
            <a:endParaRPr lang="en-US" dirty="0"/>
          </a:p>
        </p:txBody>
      </p:sp>
    </p:spTree>
    <p:extLst>
      <p:ext uri="{BB962C8B-B14F-4D97-AF65-F5344CB8AC3E}">
        <p14:creationId xmlns:p14="http://schemas.microsoft.com/office/powerpoint/2010/main" val="3895414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422" y="4213641"/>
            <a:ext cx="8623664" cy="1188720"/>
          </a:xfrm>
        </p:spPr>
        <p:txBody>
          <a:bodyPr/>
          <a:lstStyle/>
          <a:p>
            <a:r>
              <a:rPr lang="en-US" dirty="0"/>
              <a:t>Course Introduction</a:t>
            </a:r>
          </a:p>
        </p:txBody>
      </p:sp>
      <p:pic>
        <p:nvPicPr>
          <p:cNvPr id="21" name="Picture Placeholder 20" descr="image2.png"/>
          <p:cNvPicPr>
            <a:picLocks noGrp="1" noChangeAspect="1"/>
          </p:cNvPicPr>
          <p:nvPr>
            <p:ph type="pic" sz="quarter" idx="13"/>
          </p:nvPr>
        </p:nvPicPr>
        <p:blipFill>
          <a:blip r:embed="rId3" cstate="print"/>
          <a:srcRect t="1487" b="1487"/>
          <a:stretch>
            <a:fillRect/>
          </a:stretch>
        </p:blipFill>
        <p:spPr/>
      </p:pic>
    </p:spTree>
    <p:extLst>
      <p:ext uri="{BB962C8B-B14F-4D97-AF65-F5344CB8AC3E}">
        <p14:creationId xmlns:p14="http://schemas.microsoft.com/office/powerpoint/2010/main" val="2203768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Introduction</a:t>
            </a:r>
          </a:p>
        </p:txBody>
      </p:sp>
      <p:sp>
        <p:nvSpPr>
          <p:cNvPr id="22" name="Text Placeholder 21"/>
          <p:cNvSpPr>
            <a:spLocks noGrp="1"/>
          </p:cNvSpPr>
          <p:nvPr>
            <p:ph idx="1"/>
          </p:nvPr>
        </p:nvSpPr>
        <p:spPr>
          <a:xfrm>
            <a:off x="4146505" y="1439289"/>
            <a:ext cx="4866866" cy="4887426"/>
          </a:xfrm>
        </p:spPr>
        <p:txBody>
          <a:bodyPr>
            <a:normAutofit/>
          </a:bodyPr>
          <a:lstStyle/>
          <a:p>
            <a:r>
              <a:rPr lang="en-US" dirty="0"/>
              <a:t>Content Reflects Institutional LMS Template Information. Typically includes:</a:t>
            </a:r>
          </a:p>
          <a:p>
            <a:pPr lvl="1"/>
            <a:r>
              <a:rPr lang="en-US" sz="2200" dirty="0">
                <a:solidFill>
                  <a:srgbClr val="6D6E71"/>
                </a:solidFill>
              </a:rPr>
              <a:t>Welcome Video by Institutional Leader/Department Chair</a:t>
            </a:r>
          </a:p>
          <a:p>
            <a:pPr lvl="1"/>
            <a:r>
              <a:rPr lang="en-US" sz="2200" dirty="0">
                <a:solidFill>
                  <a:srgbClr val="6D6E71"/>
                </a:solidFill>
              </a:rPr>
              <a:t>Meet the Facilitator</a:t>
            </a:r>
          </a:p>
          <a:p>
            <a:pPr lvl="1"/>
            <a:r>
              <a:rPr lang="en-US" sz="2200" dirty="0">
                <a:solidFill>
                  <a:srgbClr val="6D6E71"/>
                </a:solidFill>
              </a:rPr>
              <a:t>Overview</a:t>
            </a:r>
          </a:p>
          <a:p>
            <a:pPr lvl="1"/>
            <a:r>
              <a:rPr lang="en-US" sz="2200" dirty="0">
                <a:solidFill>
                  <a:srgbClr val="6D6E71"/>
                </a:solidFill>
              </a:rPr>
              <a:t>Introductory Discussion</a:t>
            </a:r>
          </a:p>
          <a:p>
            <a:pPr lvl="1"/>
            <a:r>
              <a:rPr lang="en-US" sz="2200" dirty="0">
                <a:solidFill>
                  <a:srgbClr val="6D6E71"/>
                </a:solidFill>
              </a:rPr>
              <a:t>Technical Support Information</a:t>
            </a:r>
          </a:p>
          <a:p>
            <a:pPr lvl="1"/>
            <a:r>
              <a:rPr lang="en-US" sz="2200" dirty="0">
                <a:solidFill>
                  <a:srgbClr val="6D6E71"/>
                </a:solidFill>
              </a:rPr>
              <a:t>Course Announcements Forum</a:t>
            </a:r>
          </a:p>
          <a:p>
            <a:pPr lvl="1"/>
            <a:r>
              <a:rPr lang="en-US" sz="2200" dirty="0">
                <a:solidFill>
                  <a:srgbClr val="6D6E71"/>
                </a:solidFill>
              </a:rPr>
              <a:t>Questions for Facilitator Forum</a:t>
            </a:r>
          </a:p>
          <a:p>
            <a:pPr lvl="1"/>
            <a:r>
              <a:rPr lang="en-US" sz="2200" dirty="0">
                <a:solidFill>
                  <a:srgbClr val="6D6E71"/>
                </a:solidFill>
              </a:rPr>
              <a:t>Syllabus</a:t>
            </a:r>
          </a:p>
          <a:p>
            <a:pPr lvl="1"/>
            <a:endParaRPr lang="en-US" sz="2400" dirty="0">
              <a:solidFill>
                <a:srgbClr val="6D6E71"/>
              </a:solidFill>
            </a:endParaRPr>
          </a:p>
          <a:p>
            <a:pPr lvl="1"/>
            <a:endParaRPr lang="en-US" sz="2400" dirty="0">
              <a:solidFill>
                <a:srgbClr val="6D6E7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27" y="2623517"/>
            <a:ext cx="4242325" cy="23284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9030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image5.png"/>
          <p:cNvPicPr>
            <a:picLocks noGrp="1" noChangeAspect="1"/>
          </p:cNvPicPr>
          <p:nvPr>
            <p:ph type="pic" sz="quarter" idx="13"/>
          </p:nvPr>
        </p:nvPicPr>
        <p:blipFill>
          <a:blip r:embed="rId2" cstate="print"/>
          <a:srcRect t="20476" b="20476"/>
          <a:stretch>
            <a:fillRect/>
          </a:stretch>
        </p:blipFill>
        <p:spPr/>
      </p:pic>
      <p:sp>
        <p:nvSpPr>
          <p:cNvPr id="2" name="Title 1"/>
          <p:cNvSpPr>
            <a:spLocks noGrp="1"/>
          </p:cNvSpPr>
          <p:nvPr>
            <p:ph type="ctrTitle"/>
          </p:nvPr>
        </p:nvSpPr>
        <p:spPr>
          <a:xfrm>
            <a:off x="227411" y="4227495"/>
            <a:ext cx="7064038" cy="1188720"/>
          </a:xfrm>
        </p:spPr>
        <p:txBody>
          <a:bodyPr/>
          <a:lstStyle/>
          <a:p>
            <a:r>
              <a:rPr lang="en-US" dirty="0"/>
              <a:t>Orient Students to Required Software</a:t>
            </a:r>
          </a:p>
        </p:txBody>
      </p:sp>
      <p:sp>
        <p:nvSpPr>
          <p:cNvPr id="3" name="Subtitle 2"/>
          <p:cNvSpPr>
            <a:spLocks noGrp="1"/>
          </p:cNvSpPr>
          <p:nvPr>
            <p:ph type="subTitle" idx="1"/>
          </p:nvPr>
        </p:nvSpPr>
        <p:spPr>
          <a:xfrm>
            <a:off x="236786" y="3799983"/>
            <a:ext cx="2150154" cy="1188720"/>
          </a:xfrm>
        </p:spPr>
        <p:txBody>
          <a:bodyPr>
            <a:normAutofit/>
          </a:bodyPr>
          <a:lstStyle/>
          <a:p>
            <a:pPr algn="l"/>
            <a:r>
              <a:rPr lang="en-US" dirty="0"/>
              <a:t>Module 1</a:t>
            </a:r>
          </a:p>
        </p:txBody>
      </p:sp>
    </p:spTree>
    <p:extLst>
      <p:ext uri="{BB962C8B-B14F-4D97-AF65-F5344CB8AC3E}">
        <p14:creationId xmlns:p14="http://schemas.microsoft.com/office/powerpoint/2010/main" val="217149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Orient Students to Required Software</a:t>
            </a:r>
          </a:p>
        </p:txBody>
      </p:sp>
      <p:sp>
        <p:nvSpPr>
          <p:cNvPr id="5" name="Content Placeholder 4"/>
          <p:cNvSpPr>
            <a:spLocks noGrp="1"/>
          </p:cNvSpPr>
          <p:nvPr>
            <p:ph idx="1"/>
          </p:nvPr>
        </p:nvSpPr>
        <p:spPr/>
        <p:txBody>
          <a:bodyPr>
            <a:normAutofit lnSpcReduction="10000"/>
          </a:bodyPr>
          <a:lstStyle/>
          <a:p>
            <a:r>
              <a:rPr lang="en-US" dirty="0"/>
              <a:t>Web browsers</a:t>
            </a:r>
          </a:p>
          <a:p>
            <a:pPr lvl="1"/>
            <a:r>
              <a:rPr lang="en-US" sz="2200" dirty="0"/>
              <a:t>preferred/recommended</a:t>
            </a:r>
          </a:p>
          <a:p>
            <a:pPr lvl="1"/>
            <a:r>
              <a:rPr lang="en-US" sz="2200" dirty="0"/>
              <a:t>Pop/up blockers</a:t>
            </a:r>
          </a:p>
          <a:p>
            <a:pPr lvl="1"/>
            <a:r>
              <a:rPr lang="en-US" sz="2200" dirty="0"/>
              <a:t>Necessary plug-ins</a:t>
            </a:r>
          </a:p>
          <a:p>
            <a:r>
              <a:rPr lang="en-US" dirty="0"/>
              <a:t>Media Software</a:t>
            </a:r>
          </a:p>
          <a:p>
            <a:pPr lvl="1"/>
            <a:r>
              <a:rPr lang="en-US" sz="2200" dirty="0"/>
              <a:t>Windows Media Player</a:t>
            </a:r>
          </a:p>
          <a:p>
            <a:pPr lvl="1"/>
            <a:r>
              <a:rPr lang="en-US" sz="2200" dirty="0"/>
              <a:t>iTunes</a:t>
            </a:r>
          </a:p>
          <a:p>
            <a:pPr lvl="1"/>
            <a:r>
              <a:rPr lang="en-US" sz="2200" dirty="0"/>
              <a:t>VLC</a:t>
            </a:r>
          </a:p>
          <a:p>
            <a:r>
              <a:rPr lang="en-US" dirty="0"/>
              <a:t>Office Software</a:t>
            </a:r>
          </a:p>
          <a:p>
            <a:r>
              <a:rPr lang="en-US" dirty="0"/>
              <a:t>Cloud Software (e.g. Google docs)</a:t>
            </a:r>
          </a:p>
          <a:p>
            <a:r>
              <a:rPr lang="en-US" dirty="0"/>
              <a:t>LMS Navigation</a:t>
            </a:r>
          </a:p>
          <a:p>
            <a:r>
              <a:rPr lang="en-US" dirty="0"/>
              <a:t>Practice Assignment Submission</a:t>
            </a:r>
          </a:p>
        </p:txBody>
      </p:sp>
      <p:pic>
        <p:nvPicPr>
          <p:cNvPr id="9" name="Picture Placeholder 8" descr="6816361580_d289c0d00a_n.jpg"/>
          <p:cNvPicPr>
            <a:picLocks noGrp="1" noChangeAspect="1"/>
          </p:cNvPicPr>
          <p:nvPr>
            <p:ph type="pic" sz="quarter" idx="16"/>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219" b="9219"/>
          <a:stretch>
            <a:fillRect/>
          </a:stretch>
        </p:blipFill>
        <p:spPr/>
      </p:pic>
      <p:pic>
        <p:nvPicPr>
          <p:cNvPr id="8" name="Picture Placeholder 7" descr="6962481947_12580aedbd_n.jpg"/>
          <p:cNvPicPr>
            <a:picLocks noGrp="1" noChangeAspect="1"/>
          </p:cNvPicPr>
          <p:nvPr>
            <p:ph type="pic" sz="quarter" idx="17"/>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6719" r="16719"/>
          <a:stretch/>
        </p:blipFill>
        <p:spPr/>
      </p:pic>
    </p:spTree>
    <p:extLst>
      <p:ext uri="{BB962C8B-B14F-4D97-AF65-F5344CB8AC3E}">
        <p14:creationId xmlns:p14="http://schemas.microsoft.com/office/powerpoint/2010/main" val="846158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Module 1: Orient Students to Required Software</a:t>
            </a:r>
          </a:p>
        </p:txBody>
      </p:sp>
      <p:sp>
        <p:nvSpPr>
          <p:cNvPr id="3" name="TextBox 2"/>
          <p:cNvSpPr txBox="1"/>
          <p:nvPr/>
        </p:nvSpPr>
        <p:spPr>
          <a:xfrm>
            <a:off x="285008" y="1375221"/>
            <a:ext cx="8645236" cy="4955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a:t>Week 1 Practice Assignment Submission:</a:t>
            </a:r>
          </a:p>
          <a:p>
            <a:endParaRPr lang="en-US" sz="2000" dirty="0"/>
          </a:p>
          <a:p>
            <a:r>
              <a:rPr lang="en-US" sz="2000" i="1" dirty="0"/>
              <a:t>Create a new document. In it, answer the following questions.</a:t>
            </a:r>
          </a:p>
          <a:p>
            <a:endParaRPr lang="en-US" sz="2000" dirty="0"/>
          </a:p>
          <a:p>
            <a:r>
              <a:rPr lang="en-US" sz="2000" dirty="0"/>
              <a:t>1. What web browser do you most often use? What version of your web browser do you currently have?</a:t>
            </a:r>
          </a:p>
          <a:p>
            <a:endParaRPr lang="en-US" sz="2000" dirty="0"/>
          </a:p>
          <a:p>
            <a:r>
              <a:rPr lang="en-US" sz="2000" dirty="0"/>
              <a:t>2. Do you have Adobe Reader or another pdf reader program installed?</a:t>
            </a:r>
          </a:p>
          <a:p>
            <a:endParaRPr lang="en-US" sz="2000" dirty="0"/>
          </a:p>
          <a:p>
            <a:r>
              <a:rPr lang="en-US" sz="2000" dirty="0"/>
              <a:t>3. What Office software do you presently have installed on your computer? If none, are you using online Office software such as Google Docs?</a:t>
            </a:r>
          </a:p>
          <a:p>
            <a:endParaRPr lang="en-US" sz="2000" dirty="0"/>
          </a:p>
          <a:p>
            <a:r>
              <a:rPr lang="en-US" sz="2000" dirty="0"/>
              <a:t>4. What other questions or concerns do you have about your technical readiness?</a:t>
            </a:r>
          </a:p>
          <a:p>
            <a:endParaRPr lang="en-US" dirty="0"/>
          </a:p>
          <a:p>
            <a:r>
              <a:rPr lang="en-US" i="1" dirty="0"/>
              <a:t>Submit the document in the module one </a:t>
            </a:r>
            <a:r>
              <a:rPr lang="en-US" i="1" dirty="0" err="1"/>
              <a:t>dropbox</a:t>
            </a:r>
            <a:r>
              <a:rPr lang="en-US" i="1" dirty="0"/>
              <a:t>.</a:t>
            </a:r>
          </a:p>
        </p:txBody>
      </p:sp>
    </p:spTree>
    <p:extLst>
      <p:ext uri="{BB962C8B-B14F-4D97-AF65-F5344CB8AC3E}">
        <p14:creationId xmlns:p14="http://schemas.microsoft.com/office/powerpoint/2010/main" val="1258196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163" y="4239371"/>
            <a:ext cx="7959408" cy="1188720"/>
          </a:xfrm>
        </p:spPr>
        <p:txBody>
          <a:bodyPr>
            <a:normAutofit fontScale="90000"/>
          </a:bodyPr>
          <a:lstStyle/>
          <a:p>
            <a:r>
              <a:rPr lang="en-US" dirty="0"/>
              <a:t>Prepare Students for the Nuances of Online Learning</a:t>
            </a:r>
            <a:br>
              <a:rPr lang="en-US" dirty="0"/>
            </a:br>
            <a:endParaRPr lang="en-US" dirty="0"/>
          </a:p>
        </p:txBody>
      </p:sp>
      <p:sp>
        <p:nvSpPr>
          <p:cNvPr id="3" name="Subtitle 2"/>
          <p:cNvSpPr>
            <a:spLocks noGrp="1"/>
          </p:cNvSpPr>
          <p:nvPr>
            <p:ph type="subTitle" idx="1"/>
          </p:nvPr>
        </p:nvSpPr>
        <p:spPr>
          <a:xfrm>
            <a:off x="236786" y="3799983"/>
            <a:ext cx="3836450" cy="1188720"/>
          </a:xfrm>
        </p:spPr>
        <p:txBody>
          <a:bodyPr>
            <a:normAutofit/>
          </a:bodyPr>
          <a:lstStyle/>
          <a:p>
            <a:pPr algn="l"/>
            <a:r>
              <a:rPr lang="en-US" dirty="0"/>
              <a:t>Module 02</a:t>
            </a:r>
          </a:p>
        </p:txBody>
      </p:sp>
      <p:pic>
        <p:nvPicPr>
          <p:cNvPr id="5" name="Picture Placeholder 4" descr="image 1.png"/>
          <p:cNvPicPr>
            <a:picLocks noGrp="1" noChangeAspect="1"/>
          </p:cNvPicPr>
          <p:nvPr>
            <p:ph type="pic" sz="quarter" idx="13"/>
          </p:nvPr>
        </p:nvPicPr>
        <p:blipFill>
          <a:blip r:embed="rId2" cstate="print"/>
          <a:srcRect t="16588" b="16588"/>
          <a:stretch>
            <a:fillRect/>
          </a:stretch>
        </p:blipFill>
        <p:spPr/>
      </p:pic>
    </p:spTree>
    <p:extLst>
      <p:ext uri="{BB962C8B-B14F-4D97-AF65-F5344CB8AC3E}">
        <p14:creationId xmlns:p14="http://schemas.microsoft.com/office/powerpoint/2010/main" val="23769890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Ellucian 2014">
      <a:dk1>
        <a:srgbClr val="000000"/>
      </a:dk1>
      <a:lt1>
        <a:sysClr val="window" lastClr="FFFFFF"/>
      </a:lt1>
      <a:dk2>
        <a:srgbClr val="6D6E71"/>
      </a:dk2>
      <a:lt2>
        <a:srgbClr val="D5D6D8"/>
      </a:lt2>
      <a:accent1>
        <a:srgbClr val="812064"/>
      </a:accent1>
      <a:accent2>
        <a:srgbClr val="BB1E79"/>
      </a:accent2>
      <a:accent3>
        <a:srgbClr val="CA392C"/>
      </a:accent3>
      <a:accent4>
        <a:srgbClr val="F68D1F"/>
      </a:accent4>
      <a:accent5>
        <a:srgbClr val="404041"/>
      </a:accent5>
      <a:accent6>
        <a:srgbClr val="4F2361"/>
      </a:accent6>
      <a:hlink>
        <a:srgbClr val="4F54A4"/>
      </a:hlink>
      <a:folHlink>
        <a:srgbClr val="007662"/>
      </a:folHlink>
    </a:clrScheme>
    <a:fontScheme name="Ellucian 2014">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A4D75B72D09C48A0B207C578DAA39F" ma:contentTypeVersion="4" ma:contentTypeDescription="Create a new document." ma:contentTypeScope="" ma:versionID="96456cf340c32be394030948e62725f4">
  <xsd:schema xmlns:xsd="http://www.w3.org/2001/XMLSchema" xmlns:xs="http://www.w3.org/2001/XMLSchema" xmlns:p="http://schemas.microsoft.com/office/2006/metadata/properties" targetNamespace="http://schemas.microsoft.com/office/2006/metadata/properties" ma:root="true" ma:fieldsID="340faf934253c3bc0e0b1e846aae651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F05DE-CFB2-4658-AB5F-DD7788911BD6}">
  <ds:schemaRefs>
    <ds:schemaRef ds:uri="http://schemas.microsoft.com/sharepoint/v3/contenttype/forms"/>
  </ds:schemaRefs>
</ds:datastoreItem>
</file>

<file path=customXml/itemProps2.xml><?xml version="1.0" encoding="utf-8"?>
<ds:datastoreItem xmlns:ds="http://schemas.openxmlformats.org/officeDocument/2006/customXml" ds:itemID="{8D71F671-730C-47C9-8780-FD1245AAC502}">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4617D03-3589-457B-B402-FA8218C91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1986</TotalTime>
  <Words>1227</Words>
  <Application>Microsoft Office PowerPoint</Application>
  <PresentationFormat>On-screen Show (4:3)</PresentationFormat>
  <Paragraphs>196</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 Light</vt:lpstr>
      <vt:lpstr>Wingdings</vt:lpstr>
      <vt:lpstr>Office Theme</vt:lpstr>
      <vt:lpstr>A Model for LMS-Based Online Learning Orientation</vt:lpstr>
      <vt:lpstr>Cohort Overview: Online RN-BSN Students Persistence/Retention Rates </vt:lpstr>
      <vt:lpstr>Outline of the LMS-Based Online Learning Orientation </vt:lpstr>
      <vt:lpstr>Course Introduction</vt:lpstr>
      <vt:lpstr>Course Introduction</vt:lpstr>
      <vt:lpstr>Orient Students to Required Software</vt:lpstr>
      <vt:lpstr>Module 1: Orient Students to Required Software</vt:lpstr>
      <vt:lpstr>Module 1: Orient Students to Required Software</vt:lpstr>
      <vt:lpstr>Prepare Students for the Nuances of Online Learning </vt:lpstr>
      <vt:lpstr>Module 2: Preparing Students for the Nuances of Online Learning</vt:lpstr>
      <vt:lpstr>Module 2: Preparing Students for the Nuances of Online Learning</vt:lpstr>
      <vt:lpstr>Module 2: Preparing Students for the Nuances of Online Learning</vt:lpstr>
      <vt:lpstr>Familiarize Students with Institutional Online Support Services </vt:lpstr>
      <vt:lpstr>Module 03: Familiarize Students with Institutional Online Support Services</vt:lpstr>
      <vt:lpstr>Inform Students of Institutional Policies and Procedures</vt:lpstr>
      <vt:lpstr>Module 4: Institutional Policies and Procedures</vt:lpstr>
      <vt:lpstr>Gather Feedback</vt:lpstr>
      <vt:lpstr>Module 5: Gather Feedback</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IDN - Ellucian PowerPoint Template</dc:title>
  <dc:creator>audi</dc:creator>
  <cp:lastModifiedBy>LaGrow, Martin</cp:lastModifiedBy>
  <cp:revision>63</cp:revision>
  <dcterms:created xsi:type="dcterms:W3CDTF">2014-01-07T19:46:10Z</dcterms:created>
  <dcterms:modified xsi:type="dcterms:W3CDTF">2017-03-28T20:05:47Z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orkflowChangePath">
    <vt:lpwstr>7c8400d0-a84f-403e-a8ca-37de6a498fe8,20;</vt:lpwstr>
  </property>
  <property fmtid="{D5CDD505-2E9C-101B-9397-08002B2CF9AE}" pid="3" name="ContentTypeId">
    <vt:lpwstr>0x01010080A4D75B72D09C48A0B207C578DAA39F</vt:lpwstr>
  </property>
  <property fmtid="{D5CDD505-2E9C-101B-9397-08002B2CF9AE}" pid="4" name="_NewReviewCycle">
    <vt:lpwstr/>
  </property>
</Properties>
</file>