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7" r:id="rId5"/>
    <p:sldId id="263" r:id="rId6"/>
    <p:sldId id="315" r:id="rId7"/>
    <p:sldId id="322" r:id="rId8"/>
    <p:sldId id="328" r:id="rId9"/>
    <p:sldId id="331" r:id="rId10"/>
    <p:sldId id="332" r:id="rId11"/>
    <p:sldId id="329" r:id="rId12"/>
    <p:sldId id="333" r:id="rId13"/>
    <p:sldId id="326" r:id="rId14"/>
    <p:sldId id="300" r:id="rId15"/>
    <p:sldId id="323" r:id="rId16"/>
    <p:sldId id="324" r:id="rId17"/>
    <p:sldId id="325" r:id="rId18"/>
    <p:sldId id="260" r:id="rId19"/>
    <p:sldId id="266" r:id="rId20"/>
    <p:sldId id="330" r:id="rId21"/>
    <p:sldId id="314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3">
          <p15:clr>
            <a:srgbClr val="A4A3A4"/>
          </p15:clr>
        </p15:guide>
        <p15:guide id="2" orient="horz" pos="633">
          <p15:clr>
            <a:srgbClr val="A4A3A4"/>
          </p15:clr>
        </p15:guide>
        <p15:guide id="3" orient="horz" pos="3540">
          <p15:clr>
            <a:srgbClr val="A4A3A4"/>
          </p15:clr>
        </p15:guide>
        <p15:guide id="4" orient="horz" pos="3959">
          <p15:clr>
            <a:srgbClr val="A4A3A4"/>
          </p15:clr>
        </p15:guide>
        <p15:guide id="5" pos="2880">
          <p15:clr>
            <a:srgbClr val="A4A3A4"/>
          </p15:clr>
        </p15:guide>
        <p15:guide id="6" pos="202">
          <p15:clr>
            <a:srgbClr val="A4A3A4"/>
          </p15:clr>
        </p15:guide>
        <p15:guide id="7" pos="5561">
          <p15:clr>
            <a:srgbClr val="A4A3A4"/>
          </p15:clr>
        </p15:guide>
        <p15:guide id="8" pos="39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1"/>
    <a:srgbClr val="4F2361"/>
    <a:srgbClr val="D5D6D8"/>
    <a:srgbClr val="007099"/>
    <a:srgbClr val="007662"/>
    <a:srgbClr val="4F54A4"/>
    <a:srgbClr val="6D6E71"/>
    <a:srgbClr val="BB1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166" autoAdjust="0"/>
    <p:restoredTop sz="94681" autoAdjust="0"/>
  </p:normalViewPr>
  <p:slideViewPr>
    <p:cSldViewPr snapToGrid="0" showGuides="1">
      <p:cViewPr varScale="1">
        <p:scale>
          <a:sx n="65" d="100"/>
          <a:sy n="65" d="100"/>
        </p:scale>
        <p:origin x="1665" y="48"/>
      </p:cViewPr>
      <p:guideLst>
        <p:guide orient="horz" pos="4263"/>
        <p:guide orient="horz" pos="633"/>
        <p:guide orient="horz" pos="3540"/>
        <p:guide orient="horz" pos="3959"/>
        <p:guide pos="2880"/>
        <p:guide pos="202"/>
        <p:guide pos="5561"/>
        <p:guide pos="39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96AFD-A8F4-4B8B-BBAF-BBBDBC7B1045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A147D-D162-464B-BA6D-548B5A0564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7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A147D-D162-464B-BA6D-548B5A0564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63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A147D-D162-464B-BA6D-548B5A05649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68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A147D-D162-464B-BA6D-548B5A0564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63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A147D-D162-464B-BA6D-548B5A05649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63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0346-CCC5-964A-81E4-787A8C93854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25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0346-CCC5-964A-81E4-787A8C93854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25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0346-CCC5-964A-81E4-787A8C93854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25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0346-CCC5-964A-81E4-787A8C93854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25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0346-CCC5-964A-81E4-787A8C93854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21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A147D-D162-464B-BA6D-548B5A05649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6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3163824"/>
          </a:xfrm>
        </p:spPr>
        <p:txBody>
          <a:bodyPr vert="horz" lIns="18288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lang="en-US" sz="2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ellucian logo_blend (01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90144" y="6355815"/>
            <a:ext cx="1837944" cy="411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674" y="3705045"/>
            <a:ext cx="8507413" cy="1188720"/>
          </a:xfr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200" kern="1200" dirty="0" smtClean="0">
                <a:solidFill>
                  <a:schemeClr val="accent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675" y="5048251"/>
            <a:ext cx="8507413" cy="884164"/>
          </a:xfr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lang="en-US" sz="1800" kern="12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320674" y="6666339"/>
            <a:ext cx="444973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2014 ELLUCIAN. ALL RIGHTS RESERVED – CONFIDENTIAL &amp; PROPRIETARY.</a:t>
            </a:r>
          </a:p>
        </p:txBody>
      </p:sp>
      <p:pic>
        <p:nvPicPr>
          <p:cNvPr id="7" name="Picture 6" descr="bar1 top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3163703"/>
            <a:ext cx="9144000" cy="2402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Colle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-1"/>
            <a:ext cx="6344631" cy="3163824"/>
          </a:xfrm>
        </p:spPr>
        <p:txBody>
          <a:bodyPr vert="horz" lIns="18288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lang="en-US" sz="2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332687" y="0"/>
            <a:ext cx="0" cy="3191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320674" y="6666339"/>
            <a:ext cx="444973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2014 ELLUCIAN. ALL RIGHTS RESERVED – CONFIDENTIAL &amp; PROPRIETARY.</a:t>
            </a:r>
          </a:p>
        </p:txBody>
      </p:sp>
      <p:pic>
        <p:nvPicPr>
          <p:cNvPr id="13" name="Picture 12" descr="bar1 to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163703"/>
            <a:ext cx="9144000" cy="24025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868680" y="3799984"/>
            <a:ext cx="7959408" cy="1188720"/>
          </a:xfr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accent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36786" y="3799983"/>
            <a:ext cx="535002" cy="1188720"/>
          </a:xfrm>
        </p:spPr>
        <p:txBody>
          <a:bodyPr vert="horz" lIns="0" tIns="0" rIns="0" bIns="0" rtlCol="0" anchor="t">
            <a:normAutofit/>
          </a:bodyPr>
          <a:lstStyle>
            <a:lvl1pPr marL="0" indent="0" algn="r" defTabSz="914400" rtl="0" eaLnBrk="1" latinLnBrk="0" hangingPunct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 typeface="Wingdings" charset="2"/>
              <a:buNone/>
              <a:defRPr lang="en-US" sz="32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603048" y="494093"/>
            <a:ext cx="2225040" cy="2099054"/>
          </a:xfrm>
          <a:noFill/>
          <a:ln>
            <a:noFill/>
          </a:ln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ellucian logo_blend (01)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90144" y="6355815"/>
            <a:ext cx="1837944" cy="4116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3163824"/>
          </a:xfrm>
        </p:spPr>
        <p:txBody>
          <a:bodyPr vert="horz" lIns="18288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lang="en-US" sz="2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2536" y="2709013"/>
            <a:ext cx="7141464" cy="694944"/>
          </a:xfrm>
          <a:solidFill>
            <a:schemeClr val="bg1"/>
          </a:solidFill>
        </p:spPr>
        <p:txBody>
          <a:bodyPr vert="horz" lIns="182880" tIns="0" rIns="18288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40404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2536" y="4709160"/>
            <a:ext cx="7141464" cy="587229"/>
          </a:xfrm>
        </p:spPr>
        <p:txBody>
          <a:bodyPr vert="horz" lIns="18288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lang="en-US" sz="18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320674" y="6666339"/>
            <a:ext cx="444973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2014 ELLUCIAN. ALL RIGHTS RESERVED – CONFIDENTIAL &amp; PROPRIETARY.</a:t>
            </a:r>
          </a:p>
        </p:txBody>
      </p:sp>
      <p:pic>
        <p:nvPicPr>
          <p:cNvPr id="14" name="Picture 13" descr="bar1 to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163703"/>
            <a:ext cx="9144000" cy="240254"/>
          </a:xfrm>
          <a:prstGeom prst="rect">
            <a:avLst/>
          </a:prstGeom>
        </p:spPr>
      </p:pic>
      <p:pic>
        <p:nvPicPr>
          <p:cNvPr id="8" name="Picture 7" descr="ellucian logo_blend (01)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90144" y="6355815"/>
            <a:ext cx="1837944" cy="4116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ollege o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1" y="4597017"/>
            <a:ext cx="4256088" cy="587229"/>
          </a:xfr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lang="en-US" sz="14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20675" y="4384606"/>
            <a:ext cx="2225040" cy="2099054"/>
          </a:xfrm>
          <a:noFill/>
          <a:ln>
            <a:noFill/>
          </a:ln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endParaRPr lang="en-US" dirty="0"/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320674" y="6666339"/>
            <a:ext cx="444973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2014 ELLUCIAN. ALL RIGHTS RESERVED – CONFIDENTIAL &amp; PROPRIETARY.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3163824"/>
          </a:xfrm>
        </p:spPr>
        <p:txBody>
          <a:bodyPr vert="horz" lIns="18288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lang="en-US" sz="2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pic>
        <p:nvPicPr>
          <p:cNvPr id="12" name="Picture 11" descr="bar1 to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163703"/>
            <a:ext cx="9144000" cy="240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2536" y="2703957"/>
            <a:ext cx="7141464" cy="694944"/>
          </a:xfrm>
          <a:solidFill>
            <a:schemeClr val="bg1"/>
          </a:solidFill>
        </p:spPr>
        <p:txBody>
          <a:bodyPr vert="horz" lIns="182880" tIns="0" rIns="18288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40404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ellucian logo_blend (01)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90144" y="6355815"/>
            <a:ext cx="1837944" cy="4116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675" y="1463040"/>
            <a:ext cx="4175125" cy="4816990"/>
          </a:xfrm>
        </p:spPr>
        <p:txBody>
          <a:bodyPr>
            <a:normAutofit/>
          </a:bodyPr>
          <a:lstStyle>
            <a:lvl1pPr marL="287338" marR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1463040"/>
            <a:ext cx="4114800" cy="4816990"/>
          </a:xfrm>
        </p:spPr>
        <p:txBody>
          <a:bodyPr>
            <a:normAutofit/>
          </a:bodyPr>
          <a:lstStyle>
            <a:lvl1pPr marL="287338" marR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 lang="en-US" sz="20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  <a:p>
            <a:pPr lvl="4"/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675" y="1463040"/>
            <a:ext cx="4176713" cy="6397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US" sz="240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Tx/>
              <a:buNone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675" y="1966826"/>
            <a:ext cx="4176713" cy="424559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63040"/>
            <a:ext cx="4183063" cy="6397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US" sz="240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Tx/>
              <a:buNone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66826"/>
            <a:ext cx="4183063" cy="424559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63513" y="1380227"/>
            <a:ext cx="8799512" cy="501242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.png"/>
          <p:cNvPicPr>
            <a:picLocks noChangeAspect="1"/>
          </p:cNvPicPr>
          <p:nvPr userDrawn="1"/>
        </p:nvPicPr>
        <p:blipFill>
          <a:blip r:embed="rId3" cstate="print"/>
          <a:srcRect l="12099" b="4268"/>
          <a:stretch>
            <a:fillRect/>
          </a:stretch>
        </p:blipFill>
        <p:spPr>
          <a:xfrm>
            <a:off x="0" y="4465317"/>
            <a:ext cx="1840621" cy="239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3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rmAutofit/>
          </a:bodyPr>
          <a:lstStyle>
            <a:lvl1pPr marL="287338" marR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75" y="1949570"/>
            <a:ext cx="8507413" cy="4400896"/>
          </a:xfrm>
        </p:spPr>
        <p:txBody>
          <a:bodyPr/>
          <a:lstStyle>
            <a:lvl1pPr marL="287338" marR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None/>
              <a:tabLst/>
              <a:defRPr/>
            </a:lvl5pPr>
          </a:lstStyle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0675" y="1467061"/>
            <a:ext cx="8507413" cy="482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64508" y="2096219"/>
            <a:ext cx="5963579" cy="4019909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buFontTx/>
              <a:buNone/>
              <a:defRPr lang="en-US" sz="1800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Tx/>
              <a:buNone/>
              <a:defRPr sz="1800"/>
            </a:lvl2pPr>
            <a:lvl3pPr marL="354013" indent="-354013">
              <a:buClr>
                <a:schemeClr val="accent1"/>
              </a:buClr>
              <a:defRPr sz="1800"/>
            </a:lvl3pPr>
            <a:lvl4pPr marL="681038" indent="-309563">
              <a:buClr>
                <a:schemeClr val="tx2"/>
              </a:buClr>
              <a:defRPr sz="1600"/>
            </a:lvl4pPr>
            <a:lvl5pPr marL="1009650" indent="-301625">
              <a:buClr>
                <a:schemeClr val="accent2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855343" y="1479704"/>
            <a:ext cx="5972745" cy="434975"/>
          </a:xfrm>
        </p:spPr>
        <p:txBody>
          <a:bodyPr>
            <a:normAutofit/>
          </a:bodyPr>
          <a:lstStyle>
            <a:lvl1pPr>
              <a:buFontTx/>
              <a:buNone/>
              <a:defRPr lang="en-US" sz="2000" u="none" kern="1200" noProof="0" dirty="0" smtClean="0">
                <a:solidFill>
                  <a:srgbClr val="4F236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872596" y="1837432"/>
            <a:ext cx="59554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64508" y="1496957"/>
            <a:ext cx="5963579" cy="4558790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Tx/>
              <a:buNone/>
              <a:defRPr lang="en-US" sz="1800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Tx/>
              <a:buNone/>
              <a:defRPr sz="1100"/>
            </a:lvl2pPr>
            <a:lvl3pPr marL="354013" indent="-354013">
              <a:buClr>
                <a:schemeClr val="accent1"/>
              </a:buClr>
              <a:defRPr sz="1800"/>
            </a:lvl3pPr>
            <a:lvl4pPr marL="681038" indent="-309563">
              <a:buClr>
                <a:schemeClr val="tx2"/>
              </a:buClr>
              <a:defRPr sz="1600"/>
            </a:lvl4pPr>
            <a:lvl5pPr marL="1009650" indent="-301625">
              <a:buClr>
                <a:schemeClr val="accent2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3970" y="1463040"/>
            <a:ext cx="5964118" cy="4887426"/>
          </a:xfrm>
        </p:spPr>
        <p:txBody>
          <a:bodyPr/>
          <a:lstStyle>
            <a:lvl1pPr marL="287338" marR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/>
            </a:lvl5pPr>
          </a:lstStyle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1216326"/>
            <a:ext cx="2493034" cy="5641674"/>
          </a:xfrm>
        </p:spPr>
        <p:txBody>
          <a:bodyPr vert="horz" lIns="18288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lang="en-US" sz="2000" kern="1200" noProof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535361" y="6666339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algn="r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1EE65-1240-4484-ACA0-E402BE23F397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3970" y="1463040"/>
            <a:ext cx="5964118" cy="4887426"/>
          </a:xfrm>
        </p:spPr>
        <p:txBody>
          <a:bodyPr/>
          <a:lstStyle>
            <a:lvl1pPr marL="287338" marR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/>
            </a:lvl5pPr>
          </a:lstStyle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20675" y="1549400"/>
            <a:ext cx="2240280" cy="2240280"/>
          </a:xfrm>
        </p:spPr>
        <p:txBody>
          <a:bodyPr vert="horz" lIns="18288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lang="en-US" sz="2000" kern="1200" noProof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20675" y="3978425"/>
            <a:ext cx="2240280" cy="2240280"/>
          </a:xfrm>
        </p:spPr>
        <p:txBody>
          <a:bodyPr vert="horz" lIns="18288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lang="en-US" sz="2000" kern="1200" noProof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3163824"/>
          </a:xfrm>
        </p:spPr>
        <p:txBody>
          <a:bodyPr vert="horz" lIns="18288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lang="en-US" sz="2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80" y="3799984"/>
            <a:ext cx="7959408" cy="1188720"/>
          </a:xfr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accent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786" y="3799983"/>
            <a:ext cx="535002" cy="1188720"/>
          </a:xfrm>
        </p:spPr>
        <p:txBody>
          <a:bodyPr vert="horz" lIns="0" tIns="0" rIns="0" bIns="0" rtlCol="0" anchor="t">
            <a:normAutofit/>
          </a:bodyPr>
          <a:lstStyle>
            <a:lvl1pPr marL="0" indent="0" algn="r" defTabSz="914400" rtl="0" eaLnBrk="1" latinLnBrk="0" hangingPunct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 typeface="Wingdings" charset="2"/>
              <a:buNone/>
              <a:defRPr lang="en-US" sz="32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</a:t>
            </a: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20674" y="6666339"/>
            <a:ext cx="444973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2014 ELLUCIAN. ALL RIGHTS RESERVED – CONFIDENTIAL &amp; PROPRIETARY.</a:t>
            </a:r>
          </a:p>
        </p:txBody>
      </p:sp>
      <p:pic>
        <p:nvPicPr>
          <p:cNvPr id="11" name="Picture 10" descr="bar1 to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163703"/>
            <a:ext cx="9144000" cy="240254"/>
          </a:xfrm>
          <a:prstGeom prst="rect">
            <a:avLst/>
          </a:prstGeom>
        </p:spPr>
      </p:pic>
      <p:pic>
        <p:nvPicPr>
          <p:cNvPr id="9" name="Picture 8" descr="ellucian logo_blend (01)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90144" y="6355815"/>
            <a:ext cx="1837944" cy="4116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olle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3163824"/>
          </a:xfrm>
        </p:spPr>
        <p:txBody>
          <a:bodyPr vert="horz" lIns="18288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lang="en-US" sz="2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602413" y="3799984"/>
            <a:ext cx="2225040" cy="2099054"/>
          </a:xfrm>
          <a:noFill/>
          <a:ln>
            <a:noFill/>
          </a:ln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endParaRPr lang="en-US" dirty="0"/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320674" y="6666339"/>
            <a:ext cx="444973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2014 ELLUCIAN. ALL RIGHTS RESERVED – CONFIDENTIAL &amp; PROPRIETARY.</a:t>
            </a:r>
          </a:p>
        </p:txBody>
      </p:sp>
      <p:pic>
        <p:nvPicPr>
          <p:cNvPr id="13" name="Picture 12" descr="bar1 to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163703"/>
            <a:ext cx="9144000" cy="24025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868680" y="3799984"/>
            <a:ext cx="5322570" cy="1188720"/>
          </a:xfr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accent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36786" y="3799983"/>
            <a:ext cx="535002" cy="1188720"/>
          </a:xfrm>
        </p:spPr>
        <p:txBody>
          <a:bodyPr vert="horz" lIns="0" tIns="0" rIns="0" bIns="0" rtlCol="0" anchor="t">
            <a:normAutofit/>
          </a:bodyPr>
          <a:lstStyle>
            <a:lvl1pPr marL="0" indent="0" algn="r" defTabSz="914400" rtl="0" eaLnBrk="1" latinLnBrk="0" hangingPunct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 typeface="Wingdings" charset="2"/>
              <a:buNone/>
              <a:defRPr lang="en-US" sz="32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</a:t>
            </a:r>
          </a:p>
        </p:txBody>
      </p:sp>
      <p:pic>
        <p:nvPicPr>
          <p:cNvPr id="9" name="Picture 8" descr="ellucian logo_blend (01)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90144" y="6355815"/>
            <a:ext cx="1837944" cy="41169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llucian logo_blend (01).pn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7566216" y="6484854"/>
            <a:ext cx="1261872" cy="28265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675" y="90080"/>
            <a:ext cx="8507413" cy="82296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675" y="1463040"/>
            <a:ext cx="8507413" cy="48874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pic>
        <p:nvPicPr>
          <p:cNvPr id="7" name="Picture 6" descr="bar1 top.png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0" y="980071"/>
            <a:ext cx="9144000" cy="240254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4535361" y="6666339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algn="r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1EE65-1240-4484-ACA0-E402BE23F397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320674" y="6666339"/>
            <a:ext cx="444973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2015 ELLUCIAN. ALL RIGHTS RESERVED – CONFIDENTIAL &amp; PROPRIETARY.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82" r:id="rId4"/>
    <p:sldLayoutId id="2147483684" r:id="rId5"/>
    <p:sldLayoutId id="2147483679" r:id="rId6"/>
    <p:sldLayoutId id="2147483680" r:id="rId7"/>
    <p:sldLayoutId id="2147483660" r:id="rId8"/>
    <p:sldLayoutId id="2147483663" r:id="rId9"/>
    <p:sldLayoutId id="2147483685" r:id="rId10"/>
    <p:sldLayoutId id="2147483661" r:id="rId11"/>
    <p:sldLayoutId id="2147483678" r:id="rId12"/>
    <p:sldLayoutId id="2147483654" r:id="rId13"/>
    <p:sldLayoutId id="2147483686" r:id="rId14"/>
    <p:sldLayoutId id="2147483652" r:id="rId15"/>
    <p:sldLayoutId id="2147483653" r:id="rId16"/>
    <p:sldLayoutId id="2147483683" r:id="rId17"/>
    <p:sldLayoutId id="2147483677" r:id="rId18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900" kern="1200" dirty="0" smtClean="0">
          <a:solidFill>
            <a:schemeClr val="accent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7338" marR="0" indent="-287338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812064"/>
        </a:buClr>
        <a:buSzTx/>
        <a:buFont typeface="Wingdings" charset="2"/>
        <a:buChar char="§"/>
        <a:tabLst/>
        <a:defRPr kumimoji="0" lang="en-US" sz="2400" b="0" i="0" u="none" strike="noStrike" kern="1200" cap="none" spc="0" normalizeH="0" baseline="0" noProof="0">
          <a:ln>
            <a:noFill/>
          </a:ln>
          <a:solidFill>
            <a:srgbClr val="6D6E71"/>
          </a:solidFill>
          <a:effectLst/>
          <a:uLnTx/>
          <a:uFillTx/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6D6E71"/>
        </a:buClr>
        <a:buSzTx/>
        <a:buFont typeface="Wingdings" charset="2"/>
        <a:buChar char="§"/>
        <a:tabLst/>
        <a:defRPr lang="en-US" sz="2800" kern="1200" noProof="0">
          <a:solidFill>
            <a:schemeClr val="tx2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BB1E79"/>
        </a:buClr>
        <a:buSzTx/>
        <a:buFont typeface="Wingdings" charset="2"/>
        <a:buChar char="§"/>
        <a:tabLst/>
        <a:defRPr lang="en-US" sz="2400" kern="1200" noProof="0">
          <a:solidFill>
            <a:schemeClr val="tx2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CA392C"/>
        </a:buClr>
        <a:buSzTx/>
        <a:buFont typeface="Wingdings" charset="2"/>
        <a:buChar char="§"/>
        <a:tabLst/>
        <a:defRPr lang="en-US" sz="2000" kern="1200" noProof="0">
          <a:solidFill>
            <a:schemeClr val="tx2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68D1F"/>
        </a:buClr>
        <a:buSzTx/>
        <a:buFont typeface="Wingdings" charset="2"/>
        <a:buChar char="§"/>
        <a:tabLst/>
        <a:defRPr lang="en-US" sz="2000" kern="1200" noProof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badgealliance.org/index.php/Higher_Education_Working_Group#Examples_of_Badges_in_Higher_Educati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mlcentral.net/blog/cathy-davidson/can-badging-be-zipcar-testing-and-assessment" TargetMode="External"/><Relationship Id="rId5" Type="http://schemas.openxmlformats.org/officeDocument/2006/relationships/hyperlink" Target="http://www.cs2n.org/teachers/badges" TargetMode="External"/><Relationship Id="rId4" Type="http://schemas.openxmlformats.org/officeDocument/2006/relationships/hyperlink" Target="http://www.insidehighered.com/news/2014/01/03/uc-daviss-groundbreaking-digital-badge-system-new-sustainable-agriculture-program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net.educause.edu/ir/library/pdf/eli7085.pdf" TargetMode="External"/><Relationship Id="rId3" Type="http://schemas.openxmlformats.org/officeDocument/2006/relationships/hyperlink" Target="http://www.growthengineering.co.uk/the-psychology-of-badges-and-motivation/" TargetMode="External"/><Relationship Id="rId7" Type="http://schemas.openxmlformats.org/officeDocument/2006/relationships/hyperlink" Target="http://thebluereview.org/rethinking-digital-badge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q=http://hastac.org/blogs/mres/2012/02/27/still-badge-skeptic&amp;sa=D&amp;sntz=1&amp;usg=AFQjCNHFc___b6IFDnzKGIsNkxsX8c1RJQ" TargetMode="External"/><Relationship Id="rId5" Type="http://schemas.openxmlformats.org/officeDocument/2006/relationships/hyperlink" Target="http://henryjenkins.org/2012/03/how_to_earn_your_skeptic_badge.html" TargetMode="External"/><Relationship Id="rId4" Type="http://schemas.openxmlformats.org/officeDocument/2006/relationships/hyperlink" Target="http://campustechnology.com/Articles/2013/06/20/How-Badges-Really-Work-in-Higher-Education.aspx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image 1.pn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16605" b="16605"/>
          <a:stretch>
            <a:fillRect/>
          </a:stretch>
        </p:blipFill>
        <p:spPr/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Do We Need Badges?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Martin LaGrow</a:t>
            </a:r>
          </a:p>
          <a:p>
            <a:r>
              <a:rPr lang="en-US" dirty="0"/>
              <a:t>Senior Academic Consultant</a:t>
            </a:r>
          </a:p>
          <a:p>
            <a:endParaRPr lang="en-US" sz="1400" dirty="0"/>
          </a:p>
          <a:p>
            <a:r>
              <a:rPr lang="en-US" sz="1400"/>
              <a:t>Apri</a:t>
            </a:r>
            <a:r>
              <a:rPr lang="en-US" sz="1400"/>
              <a:t>l</a:t>
            </a:r>
            <a:r>
              <a:rPr lang="en-US" sz="1400"/>
              <a:t> </a:t>
            </a:r>
            <a:r>
              <a:rPr lang="en-US" sz="140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4252258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r="5775"/>
          <a:stretch/>
        </p:blipFill>
        <p:spPr bwMode="auto">
          <a:xfrm>
            <a:off x="4203859" y="1337521"/>
            <a:ext cx="4738254" cy="475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Badges in Action: CS2N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8175" y="1463040"/>
            <a:ext cx="8507413" cy="48874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Badges should be MAGIC:</a:t>
            </a:r>
          </a:p>
          <a:p>
            <a:pPr marL="0" indent="0">
              <a:buNone/>
            </a:pPr>
            <a:r>
              <a:rPr lang="en-US" b="1" dirty="0"/>
              <a:t>M</a:t>
            </a:r>
            <a:r>
              <a:rPr lang="en-US" dirty="0"/>
              <a:t>otivation</a:t>
            </a:r>
          </a:p>
          <a:p>
            <a:pPr marL="0" indent="0">
              <a:buNone/>
            </a:pPr>
            <a:r>
              <a:rPr lang="en-US" b="1" dirty="0"/>
              <a:t>A</a:t>
            </a:r>
            <a:r>
              <a:rPr lang="en-US" dirty="0"/>
              <a:t>ssessment</a:t>
            </a:r>
          </a:p>
          <a:p>
            <a:pPr marL="0" indent="0">
              <a:buNone/>
            </a:pPr>
            <a:r>
              <a:rPr lang="en-US" b="1" dirty="0"/>
              <a:t>G</a:t>
            </a:r>
            <a:r>
              <a:rPr lang="en-US" dirty="0"/>
              <a:t>uidance</a:t>
            </a:r>
          </a:p>
          <a:p>
            <a:pPr marL="0" indent="0">
              <a:buNone/>
            </a:pPr>
            <a:r>
              <a:rPr lang="en-US" b="1" dirty="0"/>
              <a:t>I</a:t>
            </a:r>
            <a:r>
              <a:rPr lang="en-US" dirty="0"/>
              <a:t>dentification</a:t>
            </a:r>
          </a:p>
          <a:p>
            <a:pPr marL="0" indent="0">
              <a:buNone/>
            </a:pPr>
            <a:r>
              <a:rPr lang="en-US" b="1" dirty="0"/>
              <a:t>C</a:t>
            </a:r>
            <a:r>
              <a:rPr lang="en-US" dirty="0"/>
              <a:t>ertification/Credentialing</a:t>
            </a:r>
          </a:p>
        </p:txBody>
      </p:sp>
    </p:spTree>
    <p:extLst>
      <p:ext uri="{BB962C8B-B14F-4D97-AF65-F5344CB8AC3E}">
        <p14:creationId xmlns:p14="http://schemas.microsoft.com/office/powerpoint/2010/main" val="239008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Badges? BADGES? Do we need stinking BADGES?</a:t>
            </a: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08" y="1821872"/>
            <a:ext cx="5730240" cy="4297680"/>
          </a:xfrm>
        </p:spPr>
      </p:pic>
    </p:spTree>
    <p:extLst>
      <p:ext uri="{BB962C8B-B14F-4D97-AF65-F5344CB8AC3E}">
        <p14:creationId xmlns:p14="http://schemas.microsoft.com/office/powerpoint/2010/main" val="2290309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Yes, we need badges!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62" y="1463040"/>
            <a:ext cx="8376826" cy="488742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Badges are considered useful for these main purposes:</a:t>
            </a:r>
          </a:p>
          <a:p>
            <a:pPr lvl="0"/>
            <a:r>
              <a:rPr lang="en-US" dirty="0"/>
              <a:t>To set up an incentivized program within a course, p</a:t>
            </a:r>
            <a:r>
              <a:rPr lang="en-US" sz="2400" dirty="0"/>
              <a:t>roviding motivation to participate (</a:t>
            </a:r>
            <a:r>
              <a:rPr lang="en-US" sz="2400" dirty="0" err="1"/>
              <a:t>gamification</a:t>
            </a:r>
            <a:r>
              <a:rPr lang="en-US" sz="2400" dirty="0"/>
              <a:t>),</a:t>
            </a:r>
          </a:p>
          <a:p>
            <a:pPr lvl="0"/>
            <a:r>
              <a:rPr lang="en-US" dirty="0"/>
              <a:t>To recognize completion of a set of standards,</a:t>
            </a:r>
          </a:p>
          <a:p>
            <a:pPr lvl="0"/>
            <a:r>
              <a:rPr lang="en-US" dirty="0"/>
              <a:t>To provide alternative credentials and recognize </a:t>
            </a:r>
            <a:r>
              <a:rPr lang="en-US" u="sng" dirty="0"/>
              <a:t>independent and informal learning</a:t>
            </a:r>
            <a:r>
              <a:rPr lang="en-US" dirty="0"/>
              <a:t>. Badges allow students to “differentiate themselves and tell a narrative (</a:t>
            </a:r>
            <a:r>
              <a:rPr lang="en-US" dirty="0" err="1"/>
              <a:t>Normoyle</a:t>
            </a:r>
            <a:r>
              <a:rPr lang="en-US" dirty="0"/>
              <a:t>, quoted in </a:t>
            </a:r>
            <a:r>
              <a:rPr lang="en-US" i="1" dirty="0"/>
              <a:t>Inside Higher Education</a:t>
            </a:r>
            <a:r>
              <a:rPr lang="en-US" dirty="0"/>
              <a:t>).”</a:t>
            </a:r>
          </a:p>
          <a:p>
            <a:pPr lvl="0"/>
            <a:r>
              <a:rPr lang="en-US" dirty="0"/>
              <a:t>A method of assessment other than “multiple-choice form of testing [that] doesn’t measure all that is being learned and de-motivates true curiosity (Davidson, 2012).”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89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Yes, we need badges!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62" y="1403665"/>
            <a:ext cx="8376826" cy="304958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Digital badges are getting a serious look on many university campuses because they may allow students to demonstrate a greater variety of skills. "A diploma says as much about the </a:t>
            </a:r>
            <a:r>
              <a:rPr lang="en-US" b="1" dirty="0"/>
              <a:t>institution</a:t>
            </a:r>
            <a:r>
              <a:rPr lang="en-US" dirty="0"/>
              <a:t> you attended as it does about you," notes Bill </a:t>
            </a:r>
            <a:r>
              <a:rPr lang="en-US" dirty="0" err="1"/>
              <a:t>Wisser</a:t>
            </a:r>
            <a:r>
              <a:rPr lang="en-US" dirty="0"/>
              <a:t>, instructional designer in the Graduate School of Education (HGSE) at Harvard University (MA). "A portfolio gets more granular, and badges can show individual records of accomplishment (</a:t>
            </a:r>
            <a:r>
              <a:rPr lang="en-US" dirty="0" err="1"/>
              <a:t>Raths</a:t>
            </a:r>
            <a:r>
              <a:rPr lang="en-US" dirty="0"/>
              <a:t>, quoted in Campus Technology)."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www.williamjames.com/diplo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98" y="4516291"/>
            <a:ext cx="2777630" cy="2018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ia.tumblr.com/tumblr_meffzfQN4l1qloc3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723" y="4480836"/>
            <a:ext cx="2089819" cy="208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49487" y="4655127"/>
            <a:ext cx="1163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says more about the learner?</a:t>
            </a:r>
          </a:p>
        </p:txBody>
      </p:sp>
    </p:spTree>
    <p:extLst>
      <p:ext uri="{BB962C8B-B14F-4D97-AF65-F5344CB8AC3E}">
        <p14:creationId xmlns:p14="http://schemas.microsoft.com/office/powerpoint/2010/main" val="1215560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don’t need no stinking badges!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8759" y="1294415"/>
            <a:ext cx="8566832" cy="4887426"/>
          </a:xfrm>
        </p:spPr>
        <p:txBody>
          <a:bodyPr>
            <a:noAutofit/>
          </a:bodyPr>
          <a:lstStyle/>
          <a:p>
            <a:r>
              <a:rPr lang="en-US" dirty="0"/>
              <a:t>Badges (in </a:t>
            </a:r>
            <a:r>
              <a:rPr lang="en-US" dirty="0" err="1"/>
              <a:t>gamification</a:t>
            </a:r>
            <a:r>
              <a:rPr lang="en-US" dirty="0"/>
              <a:t>) focus on extrinsic instead of intrinsic motivation. “Students will focus on accumulating badges rather than making connections with the ideas and material associated with the badges – the same way that students too often focus on grades…or the points in an educational game rather than the ideas in a game (</a:t>
            </a:r>
            <a:r>
              <a:rPr lang="en-US" dirty="0" err="1"/>
              <a:t>Resnick</a:t>
            </a:r>
            <a:r>
              <a:rPr lang="en-US" dirty="0"/>
              <a:t>, 2012).</a:t>
            </a:r>
          </a:p>
          <a:p>
            <a:r>
              <a:rPr lang="en-US" dirty="0"/>
              <a:t>Anyone can award badges based on any criteria. What value does a badge from your institution hold in an external context?</a:t>
            </a:r>
          </a:p>
          <a:p>
            <a:r>
              <a:rPr lang="en-US" i="1" dirty="0"/>
              <a:t>“Informal learning works </a:t>
            </a:r>
            <a:r>
              <a:rPr lang="en-US" b="1" i="1" dirty="0"/>
              <a:t>because</a:t>
            </a:r>
            <a:r>
              <a:rPr lang="en-US" i="1" dirty="0"/>
              <a:t> it is informal. Yet, any coherent system of badges requires systems and structure…too quick a move towards badges runs the risk of destroying the complex but fragile ecosystem within which participatory learning thrives (Jenkins).”</a:t>
            </a:r>
          </a:p>
        </p:txBody>
      </p:sp>
    </p:spTree>
    <p:extLst>
      <p:ext uri="{BB962C8B-B14F-4D97-AF65-F5344CB8AC3E}">
        <p14:creationId xmlns:p14="http://schemas.microsoft.com/office/powerpoint/2010/main" val="490979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 descr="image5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20476" b="20476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411" y="4227495"/>
            <a:ext cx="7064038" cy="1188720"/>
          </a:xfrm>
        </p:spPr>
        <p:txBody>
          <a:bodyPr/>
          <a:lstStyle/>
          <a:p>
            <a:r>
              <a:rPr lang="en-US" dirty="0"/>
              <a:t>Should your institution launch a badging program?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786" y="3799983"/>
            <a:ext cx="3883952" cy="118872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Are you ready?</a:t>
            </a:r>
          </a:p>
        </p:txBody>
      </p:sp>
    </p:spTree>
    <p:extLst>
      <p:ext uri="{BB962C8B-B14F-4D97-AF65-F5344CB8AC3E}">
        <p14:creationId xmlns:p14="http://schemas.microsoft.com/office/powerpoint/2010/main" val="2171493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Readiness questions: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/>
              <a:t>Will the focus of your badges program be:</a:t>
            </a:r>
          </a:p>
          <a:p>
            <a:pPr lvl="1"/>
            <a:r>
              <a:rPr lang="en-US" sz="2600" dirty="0"/>
              <a:t>Internal—motivation</a:t>
            </a:r>
          </a:p>
          <a:p>
            <a:pPr lvl="1"/>
            <a:r>
              <a:rPr lang="en-US" sz="2600" dirty="0"/>
              <a:t>Internal—recognition</a:t>
            </a:r>
          </a:p>
          <a:p>
            <a:pPr lvl="1"/>
            <a:r>
              <a:rPr lang="en-US" sz="2600" dirty="0"/>
              <a:t>External—validation</a:t>
            </a:r>
          </a:p>
          <a:p>
            <a:r>
              <a:rPr lang="en-US" sz="2600" dirty="0"/>
              <a:t>How will your badges program be introduced? Will it be a centralized effort or pockets of innovation?</a:t>
            </a:r>
          </a:p>
          <a:p>
            <a:r>
              <a:rPr lang="en-US" sz="2600" dirty="0"/>
              <a:t>How does the introduction of the badge transform discourse? Will it encourage students to engage more deeply?</a:t>
            </a:r>
          </a:p>
          <a:p>
            <a:r>
              <a:rPr lang="en-US" sz="2600" dirty="0"/>
              <a:t>How will you maintain the integrity of your ‘brand?’</a:t>
            </a:r>
          </a:p>
          <a:p>
            <a:r>
              <a:rPr lang="en-US" sz="2600" dirty="0"/>
              <a:t>How will you promote and regulate the issuing of badges?</a:t>
            </a:r>
          </a:p>
          <a:p>
            <a:endParaRPr lang="en-US" dirty="0"/>
          </a:p>
        </p:txBody>
      </p:sp>
      <p:pic>
        <p:nvPicPr>
          <p:cNvPr id="9" name="Picture Placeholder 8" descr="6816361580_d289c0d00a_n.jpg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19" b="9219"/>
          <a:stretch>
            <a:fillRect/>
          </a:stretch>
        </p:blipFill>
        <p:spPr/>
      </p:pic>
      <p:pic>
        <p:nvPicPr>
          <p:cNvPr id="8" name="Picture Placeholder 7" descr="6962481947_12580aedbd_n.jp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19" r="16719"/>
          <a:stretch/>
        </p:blipFill>
        <p:spPr>
          <a:xfrm>
            <a:off x="320675" y="3978425"/>
            <a:ext cx="2240280" cy="2240280"/>
          </a:xfrm>
        </p:spPr>
      </p:pic>
    </p:spTree>
    <p:extLst>
      <p:ext uri="{BB962C8B-B14F-4D97-AF65-F5344CB8AC3E}">
        <p14:creationId xmlns:p14="http://schemas.microsoft.com/office/powerpoint/2010/main" val="846158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Resources</a:t>
            </a:r>
          </a:p>
        </p:txBody>
      </p:sp>
      <p:sp>
        <p:nvSpPr>
          <p:cNvPr id="4" name="Content Placeholder 12"/>
          <p:cNvSpPr txBox="1">
            <a:spLocks/>
          </p:cNvSpPr>
          <p:nvPr/>
        </p:nvSpPr>
        <p:spPr>
          <a:xfrm>
            <a:off x="473075" y="1615440"/>
            <a:ext cx="8507413" cy="48874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7338" marR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“Badging Alliance” </a:t>
            </a:r>
            <a:r>
              <a:rPr lang="en-US" dirty="0">
                <a:hlinkClick r:id="rId3"/>
              </a:rPr>
              <a:t>http://wiki.badgealliance.org/index.php/Higher_Education_Working_Group#Examples_of_Badges_in_Higher_Education</a:t>
            </a:r>
            <a:endParaRPr lang="en-US" dirty="0"/>
          </a:p>
          <a:p>
            <a:r>
              <a:rPr lang="en-US" dirty="0"/>
              <a:t>“Badging from Within” </a:t>
            </a:r>
            <a:r>
              <a:rPr lang="en-US" dirty="0">
                <a:hlinkClick r:id="rId4"/>
              </a:rPr>
              <a:t>http://www.insidehighered.com/news/2014/01/03/uc-daviss-groundbreaking-digital-badge-system-new-sustainable-agriculture-program</a:t>
            </a:r>
          </a:p>
          <a:p>
            <a:r>
              <a:rPr lang="en-US" dirty="0"/>
              <a:t>CS2N </a:t>
            </a:r>
            <a:r>
              <a:rPr lang="en-US" dirty="0">
                <a:hlinkClick r:id="rId5"/>
              </a:rPr>
              <a:t>http://www.cs2n.org/teachers/badges</a:t>
            </a:r>
            <a:endParaRPr lang="en-US" dirty="0"/>
          </a:p>
          <a:p>
            <a:r>
              <a:rPr lang="en-US" dirty="0"/>
              <a:t>Davidson, C. (2012, February 21). “Can Badging be the </a:t>
            </a:r>
            <a:r>
              <a:rPr lang="en-US" dirty="0" err="1"/>
              <a:t>Zipcar</a:t>
            </a:r>
            <a:r>
              <a:rPr lang="en-US" dirty="0"/>
              <a:t> of Testing and Assessment?” </a:t>
            </a:r>
            <a:r>
              <a:rPr lang="en-US" u="sng" dirty="0">
                <a:hlinkClick r:id="rId6"/>
              </a:rPr>
              <a:t>http://dmlcentral.net/blog/cathy-davidson/can-badging-be-zipcar-testing-and-assessment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72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Resources</a:t>
            </a:r>
          </a:p>
        </p:txBody>
      </p:sp>
      <p:sp>
        <p:nvSpPr>
          <p:cNvPr id="4" name="Content Placeholder 12"/>
          <p:cNvSpPr txBox="1">
            <a:spLocks/>
          </p:cNvSpPr>
          <p:nvPr/>
        </p:nvSpPr>
        <p:spPr>
          <a:xfrm>
            <a:off x="473075" y="1615440"/>
            <a:ext cx="8507413" cy="4887426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287338" marR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Growth Engineering, “The Psychology of Badges and Motivation” </a:t>
            </a:r>
            <a:r>
              <a:rPr lang="en-US" dirty="0">
                <a:hlinkClick r:id="rId3"/>
              </a:rPr>
              <a:t>http://www.growthengineering.co.uk/the-psychology-of-badges-and-motivation/</a:t>
            </a:r>
            <a:endParaRPr lang="en-US" dirty="0"/>
          </a:p>
          <a:p>
            <a:r>
              <a:rPr lang="en-US" dirty="0"/>
              <a:t>“How Badges Really Work in Higher Education” </a:t>
            </a:r>
            <a:r>
              <a:rPr lang="en-US" dirty="0">
                <a:hlinkClick r:id="rId4"/>
              </a:rPr>
              <a:t>http://campustechnology.com/Articles/2013/06/20/How-Badges-Really-Work-in-Higher-Education.aspx</a:t>
            </a:r>
            <a:endParaRPr lang="en-US" dirty="0"/>
          </a:p>
          <a:p>
            <a:r>
              <a:rPr lang="en-US" dirty="0"/>
              <a:t>“How to Earn Your Skeptic Badge” </a:t>
            </a:r>
            <a:r>
              <a:rPr lang="en-US" dirty="0">
                <a:hlinkClick r:id="rId5"/>
              </a:rPr>
              <a:t>http://henryjenkins.org/2012/03/how_to_earn_your_skeptic_badge.html</a:t>
            </a:r>
            <a:endParaRPr lang="en-US" dirty="0"/>
          </a:p>
          <a:p>
            <a:r>
              <a:rPr lang="en-US" dirty="0"/>
              <a:t>Resnick, M. (2012, February 27). “Still a Badge Skeptic.” </a:t>
            </a:r>
            <a:r>
              <a:rPr lang="en-US" dirty="0">
                <a:hlinkClick r:id="rId6"/>
              </a:rPr>
              <a:t> </a:t>
            </a:r>
            <a:r>
              <a:rPr lang="en-US" u="sng" dirty="0">
                <a:hlinkClick r:id="rId6"/>
              </a:rPr>
              <a:t>http://hastac.org/blogs/mres/2012/02/27/still-badge-skeptic</a:t>
            </a:r>
            <a:endParaRPr lang="en-US" dirty="0"/>
          </a:p>
          <a:p>
            <a:r>
              <a:rPr lang="en-US" dirty="0"/>
              <a:t>“Rethinking Digital Badges” </a:t>
            </a:r>
            <a:r>
              <a:rPr lang="en-US" dirty="0">
                <a:hlinkClick r:id="rId7"/>
              </a:rPr>
              <a:t>http://thebluereview.org/rethinking-digital-badges/</a:t>
            </a:r>
            <a:endParaRPr lang="en-US" dirty="0"/>
          </a:p>
          <a:p>
            <a:r>
              <a:rPr lang="en-US" dirty="0"/>
              <a:t>“Seven Things You Should Know About Badges” </a:t>
            </a:r>
            <a:r>
              <a:rPr lang="en-US" dirty="0">
                <a:hlinkClick r:id="rId8"/>
              </a:rPr>
              <a:t>http://net.educause.edu/ir/library/pdf/eli7085.pdf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4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37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Badge?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20675" y="1296790"/>
            <a:ext cx="8507413" cy="4887426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A badge is an electronically awarded symbol of accomplishment.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i="1" dirty="0"/>
              <a:t>Example: A student completes Algebra, Geometry, and Trigonometry and is awarded the “</a:t>
            </a:r>
            <a:r>
              <a:rPr lang="en-US" i="1" dirty="0" err="1"/>
              <a:t>Mathemetician</a:t>
            </a:r>
            <a:r>
              <a:rPr lang="en-US" i="1" dirty="0"/>
              <a:t> Badge.”</a:t>
            </a:r>
          </a:p>
          <a:p>
            <a:pPr marL="114300" indent="0">
              <a:buNone/>
            </a:pPr>
            <a:endParaRPr lang="en-US" i="1" dirty="0"/>
          </a:p>
          <a:p>
            <a:pPr marL="114300" indent="0">
              <a:buNone/>
            </a:pPr>
            <a:r>
              <a:rPr lang="en-US" i="1" dirty="0"/>
              <a:t>Example2: A student participates in five optional live chats in a course and is awarded the “Communicator” Badge.</a:t>
            </a:r>
          </a:p>
          <a:p>
            <a:pPr marL="0" indent="0">
              <a:buNone/>
            </a:pPr>
            <a:endParaRPr dirty="0"/>
          </a:p>
          <a:p>
            <a:endParaRPr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762004" y="4667002"/>
            <a:ext cx="2095995" cy="192021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026" name="Picture 2" descr="http://knowmyworld.org/wp-content/uploads/math-clip-art-math-clipart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66" y="4667002"/>
            <a:ext cx="2193677" cy="18207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41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elements of a badge?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 badge includes the following:</a:t>
            </a:r>
          </a:p>
          <a:p>
            <a:r>
              <a:rPr lang="en-US" b="1" dirty="0"/>
              <a:t>A Name</a:t>
            </a:r>
          </a:p>
          <a:p>
            <a:pPr lvl="0"/>
            <a:r>
              <a:rPr lang="en-US" b="1" dirty="0"/>
              <a:t>A description</a:t>
            </a:r>
          </a:p>
          <a:p>
            <a:pPr lvl="0"/>
            <a:r>
              <a:rPr lang="en-US" b="1" dirty="0"/>
              <a:t>An image </a:t>
            </a:r>
            <a:r>
              <a:rPr lang="en-US" dirty="0"/>
              <a:t>(can be custom or downloaded from many open source badge sites)</a:t>
            </a:r>
          </a:p>
          <a:p>
            <a:pPr lvl="0"/>
            <a:r>
              <a:rPr lang="en-US" dirty="0"/>
              <a:t>The issuer Name (set by LMS)</a:t>
            </a:r>
          </a:p>
          <a:p>
            <a:pPr lvl="0"/>
            <a:r>
              <a:rPr lang="en-US" dirty="0"/>
              <a:t>The issuer Email (set by LMS)</a:t>
            </a:r>
          </a:p>
          <a:p>
            <a:pPr lvl="0"/>
            <a:r>
              <a:rPr lang="en-US" dirty="0"/>
              <a:t>The Badge expiry (optional)</a:t>
            </a:r>
          </a:p>
          <a:p>
            <a:pPr lvl="0"/>
            <a:r>
              <a:rPr lang="en-US" b="1" dirty="0"/>
              <a:t>A set of criteria </a:t>
            </a:r>
            <a:r>
              <a:rPr lang="en-US" dirty="0"/>
              <a:t>defining how it is issued</a:t>
            </a:r>
          </a:p>
          <a:p>
            <a:pPr lvl="0"/>
            <a:r>
              <a:rPr lang="en-US" dirty="0"/>
              <a:t>A message to the user that is sent once it is earned (optional)</a:t>
            </a:r>
          </a:p>
          <a:p>
            <a:pPr marL="0" indent="0">
              <a:buNone/>
            </a:pPr>
            <a:endParaRPr dirty="0"/>
          </a:p>
          <a:p>
            <a:endParaRPr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73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backpack?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463040"/>
            <a:ext cx="5107585" cy="470025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At Openbadges.org, anyone can </a:t>
            </a:r>
            <a:r>
              <a:rPr lang="en-US" b="1" dirty="0"/>
              <a:t>earn</a:t>
            </a:r>
            <a:r>
              <a:rPr lang="en-US" dirty="0"/>
              <a:t>, </a:t>
            </a:r>
            <a:r>
              <a:rPr lang="en-US" b="1" dirty="0"/>
              <a:t>issue</a:t>
            </a:r>
            <a:r>
              <a:rPr lang="en-US" dirty="0"/>
              <a:t>, and </a:t>
            </a:r>
            <a:r>
              <a:rPr lang="en-US" b="1" dirty="0"/>
              <a:t>display</a:t>
            </a:r>
            <a:r>
              <a:rPr lang="en-US" dirty="0"/>
              <a:t> badges in their backpack. It links to many educational contexts, including museums, MOOC providers, LMS’s, and schools. An </a:t>
            </a:r>
            <a:r>
              <a:rPr lang="en-US" dirty="0" err="1"/>
              <a:t>Openbadge</a:t>
            </a:r>
            <a:r>
              <a:rPr lang="en-US" dirty="0"/>
              <a:t> backpack is designed to provide validation for the completion of learning objectives in multiple contexts, something like a portfolio.</a:t>
            </a:r>
          </a:p>
        </p:txBody>
      </p:sp>
      <p:pic>
        <p:nvPicPr>
          <p:cNvPr id="1026" name="Picture 2" descr="http://i.imgur.com/SrxbMS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595" y="1648671"/>
            <a:ext cx="3472529" cy="436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0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Badges in Higher Education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Incentivized Programs (</a:t>
            </a:r>
            <a:r>
              <a:rPr lang="en-US" dirty="0" err="1"/>
              <a:t>Gamification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025090"/>
              </p:ext>
            </p:extLst>
          </p:nvPr>
        </p:nvGraphicFramePr>
        <p:xfrm>
          <a:off x="451258" y="1995385"/>
          <a:ext cx="8075224" cy="360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9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06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322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ACHIEVE-MENT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SELF-EXPRESSION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COMPETITION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184">
                <a:tc>
                  <a:txBody>
                    <a:bodyPr/>
                    <a:lstStyle/>
                    <a:p>
                      <a:r>
                        <a:rPr lang="en-US" dirty="0"/>
                        <a:t>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184">
                <a:tc>
                  <a:txBody>
                    <a:bodyPr/>
                    <a:lstStyle/>
                    <a:p>
                      <a:r>
                        <a:rPr lang="en-US" dirty="0"/>
                        <a:t>Levels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184">
                <a:tc>
                  <a:txBody>
                    <a:bodyPr/>
                    <a:lstStyle/>
                    <a:p>
                      <a:r>
                        <a:rPr lang="en-US" dirty="0"/>
                        <a:t>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184">
                <a:tc>
                  <a:txBody>
                    <a:bodyPr/>
                    <a:lstStyle/>
                    <a:p>
                      <a:r>
                        <a:rPr lang="en-US" dirty="0"/>
                        <a:t>Virtual goods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184">
                <a:tc>
                  <a:txBody>
                    <a:bodyPr/>
                    <a:lstStyle/>
                    <a:p>
                      <a:r>
                        <a:rPr lang="en-US" dirty="0"/>
                        <a:t>Leader</a:t>
                      </a:r>
                    </a:p>
                    <a:p>
                      <a:r>
                        <a:rPr lang="en-US" dirty="0"/>
                        <a:t>boards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098" name="Picture 2" descr="C:\Users\mlagrow\AppData\Local\Microsoft\Windows\Temporary Internet Files\Content.IE5\BHZ0DHS2\600px-Purple_chec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97" y="2600696"/>
            <a:ext cx="562594" cy="56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lagrow\AppData\Local\Microsoft\Windows\Temporary Internet Files\Content.IE5\BHZ0DHS2\600px-Purple_chec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096" y="3163290"/>
            <a:ext cx="562594" cy="56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lagrow\AppData\Local\Microsoft\Windows\Temporary Internet Files\Content.IE5\BHZ0DHS2\600px-Purple_chec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680" y="3780559"/>
            <a:ext cx="562594" cy="56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lagrow\AppData\Local\Microsoft\Windows\Temporary Internet Files\Content.IE5\BHZ0DHS2\600px-Purple_chec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59" y="4365419"/>
            <a:ext cx="562594" cy="56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lagrow\AppData\Local\Microsoft\Windows\Temporary Internet Files\Content.IE5\BHZ0DHS2\600px-Purple_chec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908" y="5025489"/>
            <a:ext cx="562594" cy="56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6270" y="5711678"/>
            <a:ext cx="6400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Growth Engineering (Academy LMS)</a:t>
            </a:r>
          </a:p>
          <a:p>
            <a:r>
              <a:rPr lang="en-US" sz="1400" dirty="0"/>
              <a:t>http://www.growthengineering.co.uk/the-psychology-of-badges-and-motivation/</a:t>
            </a:r>
          </a:p>
        </p:txBody>
      </p:sp>
    </p:spTree>
    <p:extLst>
      <p:ext uri="{BB962C8B-B14F-4D97-AF65-F5344CB8AC3E}">
        <p14:creationId xmlns:p14="http://schemas.microsoft.com/office/powerpoint/2010/main" val="351909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Badges in Higher Education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Recognition (Internal)</a:t>
            </a:r>
          </a:p>
          <a:p>
            <a:r>
              <a:rPr lang="en-US" dirty="0"/>
              <a:t>Professional Development</a:t>
            </a:r>
          </a:p>
          <a:p>
            <a:r>
              <a:rPr lang="en-US" dirty="0"/>
              <a:t>Purdue Passport</a:t>
            </a:r>
          </a:p>
          <a:p>
            <a:pPr lvl="1"/>
            <a:r>
              <a:rPr lang="en-US" dirty="0"/>
              <a:t>“Learning management mixed with gaming mixed with e-portfolio”</a:t>
            </a:r>
          </a:p>
          <a:p>
            <a:pPr lvl="1"/>
            <a:r>
              <a:rPr lang="en-US" dirty="0"/>
              <a:t>Badges connected with course objectives</a:t>
            </a:r>
          </a:p>
        </p:txBody>
      </p:sp>
    </p:spTree>
    <p:extLst>
      <p:ext uri="{BB962C8B-B14F-4D97-AF65-F5344CB8AC3E}">
        <p14:creationId xmlns:p14="http://schemas.microsoft.com/office/powerpoint/2010/main" val="230746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Badges in Higher Education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Alternative Credentials (external)</a:t>
            </a:r>
          </a:p>
          <a:p>
            <a:r>
              <a:rPr lang="en-US" dirty="0" err="1"/>
              <a:t>CompTIA</a:t>
            </a:r>
            <a:r>
              <a:rPr lang="en-US" dirty="0"/>
              <a:t>—Recognized leader in IT certifications</a:t>
            </a:r>
          </a:p>
          <a:p>
            <a:pPr lvl="1"/>
            <a:r>
              <a:rPr lang="en-US" sz="2400" dirty="0"/>
              <a:t>Why do their certifications have value?</a:t>
            </a:r>
          </a:p>
          <a:p>
            <a:pPr lvl="1"/>
            <a:r>
              <a:rPr lang="en-US" sz="2400" dirty="0"/>
              <a:t>Industry interaction and recognition</a:t>
            </a:r>
          </a:p>
          <a:p>
            <a:r>
              <a:rPr lang="en-US" dirty="0"/>
              <a:t>Microsoft—Certifies in their own software</a:t>
            </a:r>
          </a:p>
          <a:p>
            <a:pPr lvl="1"/>
            <a:r>
              <a:rPr lang="en-US" sz="2400" dirty="0"/>
              <a:t>Why do their certifications have value?</a:t>
            </a:r>
          </a:p>
          <a:p>
            <a:pPr lvl="1"/>
            <a:r>
              <a:rPr lang="en-US" sz="2400" dirty="0"/>
              <a:t>Knowledge of product</a:t>
            </a:r>
          </a:p>
          <a:p>
            <a:r>
              <a:rPr lang="en-US" dirty="0"/>
              <a:t>Your Institution—Certifies students with badges</a:t>
            </a:r>
          </a:p>
          <a:p>
            <a:pPr lvl="1"/>
            <a:r>
              <a:rPr lang="en-US" sz="2400" dirty="0"/>
              <a:t>Why do your certifications have value?</a:t>
            </a:r>
          </a:p>
        </p:txBody>
      </p:sp>
      <p:pic>
        <p:nvPicPr>
          <p:cNvPr id="2050" name="Picture 2" descr="C:\Users\mlagrow\AppData\Local\Microsoft\Windows\Temporary Internet Files\Content.IE5\Y9XKFKI0\question-mark-in-blue-round-button-6154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92" y="2405852"/>
            <a:ext cx="1783169" cy="178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060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Badges in Higher Education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050" y="1415540"/>
            <a:ext cx="8507413" cy="4887426"/>
          </a:xfrm>
        </p:spPr>
        <p:txBody>
          <a:bodyPr/>
          <a:lstStyle/>
          <a:p>
            <a:r>
              <a:rPr lang="en-US" dirty="0"/>
              <a:t>Madison Area Technical College</a:t>
            </a:r>
          </a:p>
          <a:p>
            <a:pPr lvl="1"/>
            <a:r>
              <a:rPr lang="en-US" dirty="0"/>
              <a:t>Noncredit in workforce development</a:t>
            </a:r>
          </a:p>
          <a:p>
            <a:pPr lvl="1"/>
            <a:r>
              <a:rPr lang="en-US" dirty="0"/>
              <a:t>Awarded for program completion</a:t>
            </a:r>
          </a:p>
          <a:p>
            <a:pPr lvl="1"/>
            <a:r>
              <a:rPr lang="en-US" dirty="0"/>
              <a:t>Meeting employer needs</a:t>
            </a:r>
          </a:p>
          <a:p>
            <a:pPr lvl="2"/>
            <a:r>
              <a:rPr lang="en-US" dirty="0"/>
              <a:t>Inform/educate/market to employers</a:t>
            </a:r>
          </a:p>
          <a:p>
            <a:pPr lvl="2"/>
            <a:r>
              <a:rPr lang="en-US" dirty="0"/>
              <a:t>Creating specialized badges</a:t>
            </a:r>
          </a:p>
          <a:p>
            <a:pPr lvl="1"/>
            <a:r>
              <a:rPr lang="en-US" dirty="0"/>
              <a:t>Patterned after certifications</a:t>
            </a:r>
          </a:p>
        </p:txBody>
      </p:sp>
      <p:pic>
        <p:nvPicPr>
          <p:cNvPr id="3074" name="Picture 2" descr="http://madisoncollege.edu/files/homepage-upperleft-upd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06" y="3097027"/>
            <a:ext cx="21907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243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Badges in Action: CS2N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CS2N (http://www.cs2n.org/teachers/badges) uses a badge-based system to motivate students, help them to define pathways and set goals, and indicate that they have mastered concepts.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Badges are a core component of CS2N that seek to solve two key problems:</a:t>
            </a:r>
          </a:p>
          <a:p>
            <a:r>
              <a:rPr lang="en-US" dirty="0"/>
              <a:t>How do you capture a record of students’ learning in a form that is recognized and valuable everywhere?</a:t>
            </a:r>
          </a:p>
          <a:p>
            <a:r>
              <a:rPr lang="en-US" dirty="0"/>
              <a:t>How do you encourage students to continue beyond the initial stages of engagement into long-term and lifelong learning?</a:t>
            </a:r>
          </a:p>
        </p:txBody>
      </p:sp>
    </p:spTree>
    <p:extLst>
      <p:ext uri="{BB962C8B-B14F-4D97-AF65-F5344CB8AC3E}">
        <p14:creationId xmlns:p14="http://schemas.microsoft.com/office/powerpoint/2010/main" val="888599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Ellucian 2014">
      <a:dk1>
        <a:srgbClr val="000000"/>
      </a:dk1>
      <a:lt1>
        <a:sysClr val="window" lastClr="FFFFFF"/>
      </a:lt1>
      <a:dk2>
        <a:srgbClr val="6D6E71"/>
      </a:dk2>
      <a:lt2>
        <a:srgbClr val="D5D6D8"/>
      </a:lt2>
      <a:accent1>
        <a:srgbClr val="812064"/>
      </a:accent1>
      <a:accent2>
        <a:srgbClr val="BB1E79"/>
      </a:accent2>
      <a:accent3>
        <a:srgbClr val="CA392C"/>
      </a:accent3>
      <a:accent4>
        <a:srgbClr val="F68D1F"/>
      </a:accent4>
      <a:accent5>
        <a:srgbClr val="404041"/>
      </a:accent5>
      <a:accent6>
        <a:srgbClr val="4F2361"/>
      </a:accent6>
      <a:hlink>
        <a:srgbClr val="4F54A4"/>
      </a:hlink>
      <a:folHlink>
        <a:srgbClr val="007662"/>
      </a:folHlink>
    </a:clrScheme>
    <a:fontScheme name="Elluci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4D75B72D09C48A0B207C578DAA39F" ma:contentTypeVersion="4" ma:contentTypeDescription="Create a new document." ma:contentTypeScope="" ma:versionID="96456cf340c32be394030948e62725f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40faf934253c3bc0e0b1e846aae651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71F671-730C-47C9-8780-FD1245AAC50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4617D03-3589-457B-B402-FA8218C918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03F05DE-CFB2-4658-AB5F-DD7788911B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2437</TotalTime>
  <Words>1097</Words>
  <Application>Microsoft Office PowerPoint</Application>
  <PresentationFormat>On-screen Show (4:3)</PresentationFormat>
  <Paragraphs>124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Do We Need Badges?</vt:lpstr>
      <vt:lpstr>What is a Badge?</vt:lpstr>
      <vt:lpstr>What are the elements of a badge?</vt:lpstr>
      <vt:lpstr>What is a backpack?</vt:lpstr>
      <vt:lpstr>Application of Badges in Higher Education</vt:lpstr>
      <vt:lpstr>Application of Badges in Higher Education</vt:lpstr>
      <vt:lpstr>Application of Badges in Higher Education</vt:lpstr>
      <vt:lpstr>Application of Badges in Higher Education</vt:lpstr>
      <vt:lpstr>Badges in Action: CS2N</vt:lpstr>
      <vt:lpstr>Badges in Action: CS2N</vt:lpstr>
      <vt:lpstr>Badges? BADGES? Do we need stinking BADGES?</vt:lpstr>
      <vt:lpstr>Yes, we need badges!</vt:lpstr>
      <vt:lpstr>Yes, we need badges!</vt:lpstr>
      <vt:lpstr>We don’t need no stinking badges!</vt:lpstr>
      <vt:lpstr>Should your institution launch a badging program?</vt:lpstr>
      <vt:lpstr>Readiness questions:</vt:lpstr>
      <vt:lpstr>Relevant Resources</vt:lpstr>
      <vt:lpstr>Relevant Resources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IDN - Ellucian PowerPoint Template</dc:title>
  <dc:creator>audi</dc:creator>
  <cp:lastModifiedBy>LaGrow, Martin</cp:lastModifiedBy>
  <cp:revision>91</cp:revision>
  <dcterms:created xsi:type="dcterms:W3CDTF">2014-01-07T19:46:10Z</dcterms:created>
  <dcterms:modified xsi:type="dcterms:W3CDTF">2017-04-04T14:15:15Z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orkflowChangePath">
    <vt:lpwstr>7c8400d0-a84f-403e-a8ca-37de6a498fe8,20;</vt:lpwstr>
  </property>
  <property fmtid="{D5CDD505-2E9C-101B-9397-08002B2CF9AE}" pid="3" name="ContentTypeId">
    <vt:lpwstr>0x01010080A4D75B72D09C48A0B207C578DAA39F</vt:lpwstr>
  </property>
  <property fmtid="{D5CDD505-2E9C-101B-9397-08002B2CF9AE}" pid="5" name="_NewReviewCycle">
    <vt:lpwstr/>
  </property>
</Properties>
</file>